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256" r:id="rId3"/>
    <p:sldId id="258" r:id="rId4"/>
    <p:sldId id="330" r:id="rId5"/>
    <p:sldId id="331" r:id="rId6"/>
    <p:sldId id="332" r:id="rId7"/>
    <p:sldId id="288" r:id="rId8"/>
    <p:sldId id="289" r:id="rId9"/>
    <p:sldId id="333" r:id="rId11"/>
    <p:sldId id="284" r:id="rId12"/>
    <p:sldId id="291" r:id="rId13"/>
    <p:sldId id="290" r:id="rId14"/>
    <p:sldId id="292" r:id="rId15"/>
    <p:sldId id="293" r:id="rId16"/>
    <p:sldId id="294" r:id="rId17"/>
    <p:sldId id="295" r:id="rId18"/>
    <p:sldId id="296" r:id="rId19"/>
    <p:sldId id="297" r:id="rId20"/>
    <p:sldId id="298" r:id="rId21"/>
    <p:sldId id="299" r:id="rId22"/>
    <p:sldId id="302" r:id="rId23"/>
    <p:sldId id="303" r:id="rId24"/>
    <p:sldId id="265" r:id="rId25"/>
    <p:sldId id="355" r:id="rId26"/>
    <p:sldId id="280" r:id="rId27"/>
  </p:sldIdLst>
  <p:sldSz cx="12192000" cy="6858000"/>
  <p:notesSz cx="6858000" cy="9144000"/>
  <p:custDataLst>
    <p:tags r:id="rId3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3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A98C"/>
    <a:srgbClr val="FF9BDC"/>
    <a:srgbClr val="12B19F"/>
    <a:srgbClr val="3C4856"/>
    <a:srgbClr val="B5547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116" d="100"/>
          <a:sy n="116" d="100"/>
        </p:scale>
        <p:origin x="390" y="108"/>
      </p:cViewPr>
      <p:guideLst>
        <p:guide orient="horz" pos="2160"/>
        <p:guide pos="383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1" Type="http://schemas.openxmlformats.org/officeDocument/2006/relationships/tags" Target="tags/tag55.xml"/><Relationship Id="rId30" Type="http://schemas.openxmlformats.org/officeDocument/2006/relationships/tableStyles" Target="tableStyles.xml"/><Relationship Id="rId3" Type="http://schemas.openxmlformats.org/officeDocument/2006/relationships/slide" Target="slides/slide1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72E7B-8B71-4CD6-A5D0-1ABF7B6AE47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8B871-602A-4EF6-81A9-833221C54AB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72E7B-8B71-4CD6-A5D0-1ABF7B6AE47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8B871-602A-4EF6-81A9-833221C54AB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72E7B-8B71-4CD6-A5D0-1ABF7B6AE47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8B871-602A-4EF6-81A9-833221C54AB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72E7B-8B71-4CD6-A5D0-1ABF7B6AE47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8B871-602A-4EF6-81A9-833221C54AB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72E7B-8B71-4CD6-A5D0-1ABF7B6AE47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8B871-602A-4EF6-81A9-833221C54AB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72E7B-8B71-4CD6-A5D0-1ABF7B6AE47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8B871-602A-4EF6-81A9-833221C54AB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72E7B-8B71-4CD6-A5D0-1ABF7B6AE47B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8B871-602A-4EF6-81A9-833221C54AB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72E7B-8B71-4CD6-A5D0-1ABF7B6AE47B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8B871-602A-4EF6-81A9-833221C54AB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72E7B-8B71-4CD6-A5D0-1ABF7B6AE47B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8B871-602A-4EF6-81A9-833221C54AB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72E7B-8B71-4CD6-A5D0-1ABF7B6AE47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8B871-602A-4EF6-81A9-833221C54AB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72E7B-8B71-4CD6-A5D0-1ABF7B6AE47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8B871-602A-4EF6-81A9-833221C54AB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E72E7B-8B71-4CD6-A5D0-1ABF7B6AE47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18B871-602A-4EF6-81A9-833221C54AB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tags" Target="../tags/tag25.xml"/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image" Target="../media/image37.png"/><Relationship Id="rId8" Type="http://schemas.openxmlformats.org/officeDocument/2006/relationships/tags" Target="../tags/tag29.xml"/><Relationship Id="rId7" Type="http://schemas.openxmlformats.org/officeDocument/2006/relationships/image" Target="../media/image36.png"/><Relationship Id="rId6" Type="http://schemas.openxmlformats.org/officeDocument/2006/relationships/tags" Target="../tags/tag28.xml"/><Relationship Id="rId5" Type="http://schemas.openxmlformats.org/officeDocument/2006/relationships/image" Target="../media/image35.png"/><Relationship Id="rId4" Type="http://schemas.openxmlformats.org/officeDocument/2006/relationships/tags" Target="../tags/tag27.xml"/><Relationship Id="rId3" Type="http://schemas.openxmlformats.org/officeDocument/2006/relationships/image" Target="../media/image34.png"/><Relationship Id="rId2" Type="http://schemas.openxmlformats.org/officeDocument/2006/relationships/tags" Target="../tags/tag26.xml"/><Relationship Id="rId12" Type="http://schemas.openxmlformats.org/officeDocument/2006/relationships/slideLayout" Target="../slideLayouts/slideLayout2.xml"/><Relationship Id="rId11" Type="http://schemas.openxmlformats.org/officeDocument/2006/relationships/image" Target="../media/image38.png"/><Relationship Id="rId10" Type="http://schemas.openxmlformats.org/officeDocument/2006/relationships/tags" Target="../tags/tag30.xml"/><Relationship Id="rId1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40.png"/><Relationship Id="rId6" Type="http://schemas.openxmlformats.org/officeDocument/2006/relationships/tags" Target="../tags/tag33.xml"/><Relationship Id="rId5" Type="http://schemas.openxmlformats.org/officeDocument/2006/relationships/image" Target="../media/image39.png"/><Relationship Id="rId4" Type="http://schemas.openxmlformats.org/officeDocument/2006/relationships/tags" Target="../tags/tag32.xml"/><Relationship Id="rId3" Type="http://schemas.openxmlformats.org/officeDocument/2006/relationships/image" Target="../media/image38.png"/><Relationship Id="rId2" Type="http://schemas.openxmlformats.org/officeDocument/2006/relationships/tags" Target="../tags/tag31.xml"/><Relationship Id="rId1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image" Target="../media/image44.png"/><Relationship Id="rId8" Type="http://schemas.openxmlformats.org/officeDocument/2006/relationships/tags" Target="../tags/tag37.xml"/><Relationship Id="rId7" Type="http://schemas.openxmlformats.org/officeDocument/2006/relationships/image" Target="../media/image43.png"/><Relationship Id="rId6" Type="http://schemas.openxmlformats.org/officeDocument/2006/relationships/tags" Target="../tags/tag36.xml"/><Relationship Id="rId5" Type="http://schemas.openxmlformats.org/officeDocument/2006/relationships/image" Target="../media/image42.png"/><Relationship Id="rId4" Type="http://schemas.openxmlformats.org/officeDocument/2006/relationships/tags" Target="../tags/tag35.xml"/><Relationship Id="rId3" Type="http://schemas.openxmlformats.org/officeDocument/2006/relationships/image" Target="../media/image41.png"/><Relationship Id="rId2" Type="http://schemas.openxmlformats.org/officeDocument/2006/relationships/tags" Target="../tags/tag34.xml"/><Relationship Id="rId10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3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46.png"/><Relationship Id="rId4" Type="http://schemas.openxmlformats.org/officeDocument/2006/relationships/tags" Target="../tags/tag39.xml"/><Relationship Id="rId3" Type="http://schemas.openxmlformats.org/officeDocument/2006/relationships/image" Target="../media/image45.png"/><Relationship Id="rId2" Type="http://schemas.openxmlformats.org/officeDocument/2006/relationships/tags" Target="../tags/tag38.xml"/><Relationship Id="rId1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47.png"/><Relationship Id="rId4" Type="http://schemas.openxmlformats.org/officeDocument/2006/relationships/tags" Target="../tags/tag41.xml"/><Relationship Id="rId3" Type="http://schemas.openxmlformats.org/officeDocument/2006/relationships/image" Target="../media/image26.png"/><Relationship Id="rId2" Type="http://schemas.openxmlformats.org/officeDocument/2006/relationships/tags" Target="../tags/tag40.xml"/><Relationship Id="rId1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49.png"/><Relationship Id="rId6" Type="http://schemas.openxmlformats.org/officeDocument/2006/relationships/tags" Target="../tags/tag44.xml"/><Relationship Id="rId5" Type="http://schemas.openxmlformats.org/officeDocument/2006/relationships/image" Target="../media/image26.png"/><Relationship Id="rId4" Type="http://schemas.openxmlformats.org/officeDocument/2006/relationships/tags" Target="../tags/tag43.xml"/><Relationship Id="rId3" Type="http://schemas.openxmlformats.org/officeDocument/2006/relationships/image" Target="../media/image48.png"/><Relationship Id="rId2" Type="http://schemas.openxmlformats.org/officeDocument/2006/relationships/tags" Target="../tags/tag42.xml"/><Relationship Id="rId1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51.png"/><Relationship Id="rId4" Type="http://schemas.openxmlformats.org/officeDocument/2006/relationships/tags" Target="../tags/tag46.xml"/><Relationship Id="rId3" Type="http://schemas.openxmlformats.org/officeDocument/2006/relationships/image" Target="../media/image50.png"/><Relationship Id="rId2" Type="http://schemas.openxmlformats.org/officeDocument/2006/relationships/tags" Target="../tags/tag45.xml"/><Relationship Id="rId1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2.jpeg"/><Relationship Id="rId1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1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55.png"/><Relationship Id="rId2" Type="http://schemas.openxmlformats.org/officeDocument/2006/relationships/tags" Target="../tags/tag47.xml"/><Relationship Id="rId1" Type="http://schemas.openxmlformats.org/officeDocument/2006/relationships/image" Target="../media/image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6.png"/><Relationship Id="rId1" Type="http://schemas.openxmlformats.org/officeDocument/2006/relationships/image" Target="../media/image1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9" Type="http://schemas.openxmlformats.org/officeDocument/2006/relationships/image" Target="../media/image59.png"/><Relationship Id="rId8" Type="http://schemas.openxmlformats.org/officeDocument/2006/relationships/tags" Target="../tags/tag53.xml"/><Relationship Id="rId7" Type="http://schemas.openxmlformats.org/officeDocument/2006/relationships/image" Target="../media/image58.png"/><Relationship Id="rId6" Type="http://schemas.openxmlformats.org/officeDocument/2006/relationships/tags" Target="../tags/tag52.xml"/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image" Target="../media/image57.jpeg"/><Relationship Id="rId2" Type="http://schemas.openxmlformats.org/officeDocument/2006/relationships/tags" Target="../tags/tag49.xml"/><Relationship Id="rId12" Type="http://schemas.openxmlformats.org/officeDocument/2006/relationships/slideLayout" Target="../slideLayouts/slideLayout2.xml"/><Relationship Id="rId11" Type="http://schemas.openxmlformats.org/officeDocument/2006/relationships/image" Target="../media/image60.png"/><Relationship Id="rId10" Type="http://schemas.openxmlformats.org/officeDocument/2006/relationships/tags" Target="../tags/tag54.xml"/><Relationship Id="rId1" Type="http://schemas.openxmlformats.org/officeDocument/2006/relationships/tags" Target="../tags/tag4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1.jpe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image" Target="../media/image8.png"/><Relationship Id="rId8" Type="http://schemas.openxmlformats.org/officeDocument/2006/relationships/tags" Target="../tags/tag4.xml"/><Relationship Id="rId7" Type="http://schemas.openxmlformats.org/officeDocument/2006/relationships/image" Target="../media/image7.png"/><Relationship Id="rId6" Type="http://schemas.openxmlformats.org/officeDocument/2006/relationships/tags" Target="../tags/tag3.xml"/><Relationship Id="rId5" Type="http://schemas.openxmlformats.org/officeDocument/2006/relationships/image" Target="../media/image6.png"/><Relationship Id="rId4" Type="http://schemas.openxmlformats.org/officeDocument/2006/relationships/tags" Target="../tags/tag2.xml"/><Relationship Id="rId3" Type="http://schemas.openxmlformats.org/officeDocument/2006/relationships/image" Target="../media/image5.png"/><Relationship Id="rId2" Type="http://schemas.openxmlformats.org/officeDocument/2006/relationships/tags" Target="../tags/tag1.xml"/><Relationship Id="rId11" Type="http://schemas.openxmlformats.org/officeDocument/2006/relationships/slideLayout" Target="../slideLayouts/slideLayout2.xml"/><Relationship Id="rId10" Type="http://schemas.openxmlformats.org/officeDocument/2006/relationships/image" Target="../media/image9.png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image" Target="../media/image13.png"/><Relationship Id="rId8" Type="http://schemas.openxmlformats.org/officeDocument/2006/relationships/tags" Target="../tags/tag8.xml"/><Relationship Id="rId7" Type="http://schemas.openxmlformats.org/officeDocument/2006/relationships/image" Target="../media/image12.png"/><Relationship Id="rId6" Type="http://schemas.openxmlformats.org/officeDocument/2006/relationships/tags" Target="../tags/tag7.xml"/><Relationship Id="rId5" Type="http://schemas.openxmlformats.org/officeDocument/2006/relationships/image" Target="../media/image11.png"/><Relationship Id="rId4" Type="http://schemas.openxmlformats.org/officeDocument/2006/relationships/tags" Target="../tags/tag6.xml"/><Relationship Id="rId3" Type="http://schemas.openxmlformats.org/officeDocument/2006/relationships/image" Target="../media/image10.png"/><Relationship Id="rId2" Type="http://schemas.openxmlformats.org/officeDocument/2006/relationships/tags" Target="../tags/tag5.xml"/><Relationship Id="rId11" Type="http://schemas.openxmlformats.org/officeDocument/2006/relationships/slideLayout" Target="../slideLayouts/slideLayout2.xml"/><Relationship Id="rId10" Type="http://schemas.openxmlformats.org/officeDocument/2006/relationships/image" Target="../media/image14.png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image" Target="../media/image18.png"/><Relationship Id="rId8" Type="http://schemas.openxmlformats.org/officeDocument/2006/relationships/tags" Target="../tags/tag12.xml"/><Relationship Id="rId7" Type="http://schemas.openxmlformats.org/officeDocument/2006/relationships/image" Target="../media/image17.png"/><Relationship Id="rId6" Type="http://schemas.openxmlformats.org/officeDocument/2006/relationships/tags" Target="../tags/tag11.xml"/><Relationship Id="rId5" Type="http://schemas.openxmlformats.org/officeDocument/2006/relationships/image" Target="../media/image16.png"/><Relationship Id="rId4" Type="http://schemas.openxmlformats.org/officeDocument/2006/relationships/tags" Target="../tags/tag10.xml"/><Relationship Id="rId3" Type="http://schemas.openxmlformats.org/officeDocument/2006/relationships/image" Target="../media/image15.png"/><Relationship Id="rId2" Type="http://schemas.openxmlformats.org/officeDocument/2006/relationships/tags" Target="../tags/tag9.xml"/><Relationship Id="rId12" Type="http://schemas.openxmlformats.org/officeDocument/2006/relationships/slideLayout" Target="../slideLayouts/slideLayout2.xml"/><Relationship Id="rId11" Type="http://schemas.openxmlformats.org/officeDocument/2006/relationships/image" Target="../media/image19.png"/><Relationship Id="rId10" Type="http://schemas.openxmlformats.org/officeDocument/2006/relationships/tags" Target="../tags/tag13.xml"/><Relationship Id="rId1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image" Target="../media/image17.png"/><Relationship Id="rId8" Type="http://schemas.openxmlformats.org/officeDocument/2006/relationships/tags" Target="../tags/tag16.xml"/><Relationship Id="rId7" Type="http://schemas.openxmlformats.org/officeDocument/2006/relationships/image" Target="../media/image16.png"/><Relationship Id="rId6" Type="http://schemas.openxmlformats.org/officeDocument/2006/relationships/tags" Target="../tags/tag15.xml"/><Relationship Id="rId5" Type="http://schemas.openxmlformats.org/officeDocument/2006/relationships/image" Target="../media/image22.png"/><Relationship Id="rId4" Type="http://schemas.openxmlformats.org/officeDocument/2006/relationships/tags" Target="../tags/tag14.xml"/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0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.xml"/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25.png"/><Relationship Id="rId6" Type="http://schemas.openxmlformats.org/officeDocument/2006/relationships/tags" Target="../tags/tag19.xml"/><Relationship Id="rId5" Type="http://schemas.openxmlformats.org/officeDocument/2006/relationships/image" Target="../media/image24.png"/><Relationship Id="rId4" Type="http://schemas.openxmlformats.org/officeDocument/2006/relationships/tags" Target="../tags/tag18.xml"/><Relationship Id="rId3" Type="http://schemas.openxmlformats.org/officeDocument/2006/relationships/image" Target="../media/image23.png"/><Relationship Id="rId2" Type="http://schemas.openxmlformats.org/officeDocument/2006/relationships/tags" Target="../tags/tag17.xml"/><Relationship Id="rId1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2.xml"/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28.png"/><Relationship Id="rId6" Type="http://schemas.openxmlformats.org/officeDocument/2006/relationships/tags" Target="../tags/tag22.xml"/><Relationship Id="rId5" Type="http://schemas.openxmlformats.org/officeDocument/2006/relationships/image" Target="../media/image27.png"/><Relationship Id="rId4" Type="http://schemas.openxmlformats.org/officeDocument/2006/relationships/tags" Target="../tags/tag21.xml"/><Relationship Id="rId3" Type="http://schemas.openxmlformats.org/officeDocument/2006/relationships/image" Target="../media/image26.png"/><Relationship Id="rId2" Type="http://schemas.openxmlformats.org/officeDocument/2006/relationships/tags" Target="../tags/tag20.xml"/><Relationship Id="rId1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tags" Target="../tags/tag24.xml"/><Relationship Id="rId3" Type="http://schemas.openxmlformats.org/officeDocument/2006/relationships/image" Target="../media/image29.png"/><Relationship Id="rId2" Type="http://schemas.openxmlformats.org/officeDocument/2006/relationships/tags" Target="../tags/tag23.xml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-1" y="1567542"/>
            <a:ext cx="12186839" cy="2998349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3635" y="171805"/>
            <a:ext cx="2873569" cy="1712873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5299310" y="2487795"/>
            <a:ext cx="62153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智慧树平台共享课导学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345240" y="3257236"/>
            <a:ext cx="46898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学生端讲解</a:t>
            </a:r>
            <a:endParaRPr lang="zh-CN" altLang="en-US" sz="28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510346" y="5438408"/>
            <a:ext cx="25632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课程服务中心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3684" y="4848721"/>
            <a:ext cx="2171440" cy="1737152"/>
          </a:xfrm>
          <a:prstGeom prst="rect">
            <a:avLst/>
          </a:prstGeom>
        </p:spPr>
      </p:pic>
      <p:cxnSp>
        <p:nvCxnSpPr>
          <p:cNvPr id="12" name="直接连接符 11"/>
          <p:cNvCxnSpPr/>
          <p:nvPr/>
        </p:nvCxnSpPr>
        <p:spPr>
          <a:xfrm>
            <a:off x="9365624" y="5412266"/>
            <a:ext cx="0" cy="61006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53" r="48694"/>
          <a:stretch>
            <a:fillRect/>
          </a:stretch>
        </p:blipFill>
        <p:spPr>
          <a:xfrm>
            <a:off x="474796" y="1201866"/>
            <a:ext cx="4710770" cy="352226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/>
      </p:par>
    </p:tnLst>
    <p:bldLst>
      <p:bldP spid="4" grpId="0" animBg="1"/>
      <p:bldP spid="7" grpId="0"/>
      <p:bldP spid="9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3883" y="1162974"/>
            <a:ext cx="11283520" cy="5237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63326" y="230144"/>
            <a:ext cx="62153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 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操作方法</a:t>
            </a:r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9866" y="215305"/>
            <a:ext cx="2079835" cy="1239745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698500" y="1186180"/>
            <a:ext cx="10699750" cy="1455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 algn="ctr" fontAlgn="auto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defRPr/>
            </a:pPr>
            <a:r>
              <a:rPr lang="zh-CN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【平时分】</a:t>
            </a:r>
            <a:r>
              <a:rPr lang="en-US" altLang="zh-CN" b="1" dirty="0">
                <a:solidFill>
                  <a:srgbClr val="27A98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攻略</a:t>
            </a:r>
            <a:endParaRPr lang="zh-CN" altLang="zh-CN" dirty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 fontAlgn="auto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</a:t>
            </a:r>
            <a:r>
              <a:rPr lang="zh-CN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点击成绩分析页面中的</a:t>
            </a:r>
            <a:r>
              <a:rPr lang="en-US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en-US" altLang="zh-CN" dirty="0">
                <a:solidFill>
                  <a:srgbClr val="27A98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查看我的平时分</a:t>
            </a:r>
            <a:r>
              <a:rPr lang="en-US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r>
              <a:rPr lang="zh-CN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，可以进入平时成绩详情页面。</a:t>
            </a:r>
            <a:endParaRPr lang="zh-CN" altLang="zh-CN" dirty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 fontAlgn="auto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</a:t>
            </a:r>
            <a:r>
              <a:rPr lang="zh-CN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平时成绩由</a:t>
            </a:r>
            <a:r>
              <a:rPr lang="zh-CN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学习进度、学习习惯、问答互动</a:t>
            </a:r>
            <a:r>
              <a:rPr lang="zh-CN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三部分组成，点击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【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平时分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攻略】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或【计分规则】</a:t>
            </a:r>
            <a:r>
              <a:rPr lang="zh-CN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图标，可以进入查看具体的获取指南。</a:t>
            </a:r>
            <a:endParaRPr lang="en-US" altLang="zh-CN" dirty="0">
              <a:solidFill>
                <a:srgbClr val="27A98C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1513205" y="2722245"/>
            <a:ext cx="1849120" cy="3529965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  <p:pic>
        <p:nvPicPr>
          <p:cNvPr id="3" name="图片 2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3362325" y="2722245"/>
            <a:ext cx="1758950" cy="3530600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  <p:pic>
        <p:nvPicPr>
          <p:cNvPr id="6" name="图片 5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5121275" y="2722245"/>
            <a:ext cx="1714500" cy="3531235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  <p:pic>
        <p:nvPicPr>
          <p:cNvPr id="8" name="图片 7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6835775" y="2747645"/>
            <a:ext cx="1727200" cy="3505200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  <p:pic>
        <p:nvPicPr>
          <p:cNvPr id="9" name="图片 8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11"/>
          <a:stretch>
            <a:fillRect/>
          </a:stretch>
        </p:blipFill>
        <p:spPr>
          <a:xfrm>
            <a:off x="8562975" y="2722245"/>
            <a:ext cx="1708150" cy="3530600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54043" y="1110269"/>
            <a:ext cx="11283520" cy="5237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63326" y="230144"/>
            <a:ext cx="62153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 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操作方法</a:t>
            </a:r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9866" y="215305"/>
            <a:ext cx="2079835" cy="123974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4386580" y="1806575"/>
            <a:ext cx="7244715" cy="3495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fontAlgn="auto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defRPr/>
            </a:pPr>
            <a:r>
              <a:rPr lang="en-US" altLang="zh-CN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1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）</a:t>
            </a:r>
            <a:r>
              <a:rPr lang="en-US" altLang="zh-CN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【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学习进度</a:t>
            </a:r>
            <a:r>
              <a:rPr lang="en-US" altLang="zh-CN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】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部分</a:t>
            </a:r>
            <a:endParaRPr lang="en-US" altLang="zh-CN" sz="1600" dirty="0">
              <a:solidFill>
                <a:srgbClr val="27A98C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 fontAlgn="auto">
              <a:lnSpc>
                <a:spcPct val="100000"/>
              </a:lnSpc>
              <a:spcBef>
                <a:spcPts val="1000"/>
              </a:spcBef>
              <a:defRPr/>
            </a:pPr>
            <a:r>
              <a:rPr lang="zh-CN" altLang="en-US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学习时间截止前，完成所有教程视频以及章测试可获得全部的学习进度分，即</a:t>
            </a:r>
            <a:r>
              <a:rPr lang="en-US" altLang="zh-CN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学习进度分=看视频+做章节测试</a:t>
            </a:r>
            <a:r>
              <a:rPr lang="zh-CN" altLang="en-US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，所以一定不要忽略完成章测试。</a:t>
            </a:r>
            <a:endParaRPr lang="en-US" altLang="zh-CN" sz="1600" b="1" dirty="0">
              <a:solidFill>
                <a:srgbClr val="27A98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  <a:p>
            <a:pPr indent="0" fontAlgn="auto">
              <a:lnSpc>
                <a:spcPct val="100000"/>
              </a:lnSpc>
              <a:spcBef>
                <a:spcPts val="500"/>
              </a:spcBef>
            </a:pPr>
            <a:r>
              <a:rPr lang="en-US" altLang="zh-CN" sz="1600" b="1" dirty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2</a:t>
            </a:r>
            <a:r>
              <a:rPr lang="zh-CN" altLang="en-US" sz="1600" b="1" dirty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）</a:t>
            </a:r>
            <a:r>
              <a:rPr lang="en-US" altLang="zh-CN" sz="1600" b="1" dirty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【</a:t>
            </a:r>
            <a:r>
              <a:rPr lang="zh-CN" altLang="en-US" sz="1600" b="1" dirty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学习习惯</a:t>
            </a:r>
            <a:r>
              <a:rPr lang="en-US" altLang="zh-CN" sz="1600" b="1" dirty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】</a:t>
            </a:r>
            <a:r>
              <a:rPr lang="zh-CN" altLang="en-US" sz="1600" b="1" dirty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部分</a:t>
            </a:r>
            <a:endParaRPr lang="zh-CN" altLang="en-US" sz="1600" b="1" dirty="0">
              <a:solidFill>
                <a:srgbClr val="FF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  <a:p>
            <a:pPr indent="0" fontAlgn="auto">
              <a:lnSpc>
                <a:spcPct val="100000"/>
              </a:lnSpc>
              <a:spcBef>
                <a:spcPts val="500"/>
              </a:spcBef>
              <a:defRPr/>
            </a:pPr>
            <a:r>
              <a:rPr lang="zh-CN" altLang="en-US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（</a:t>
            </a:r>
            <a:r>
              <a:rPr lang="en-US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1</a:t>
            </a:r>
            <a:r>
              <a:rPr lang="zh-CN" altLang="en-US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）学习前的第一件事，请查看电脑端</a:t>
            </a:r>
            <a:r>
              <a:rPr lang="en-US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/APP</a:t>
            </a:r>
            <a:r>
              <a:rPr lang="zh-CN" altLang="en-US" sz="1600" b="1" dirty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【成绩分析】</a:t>
            </a:r>
            <a:r>
              <a:rPr lang="zh-CN" altLang="en-US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模块中的成绩</a:t>
            </a:r>
            <a:r>
              <a:rPr lang="zh-CN" altLang="en-US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组成及规则，查看课程应需规律学习的天数。</a:t>
            </a:r>
            <a:r>
              <a:rPr lang="zh-CN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应需规律学习的天数按照课程在线视频总时长进行计算；</a:t>
            </a:r>
            <a:endParaRPr lang="zh-CN" altLang="zh-CN" sz="1600" dirty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indent="0" fontAlgn="auto">
              <a:lnSpc>
                <a:spcPct val="100000"/>
              </a:lnSpc>
              <a:spcBef>
                <a:spcPts val="500"/>
              </a:spcBef>
              <a:defRPr/>
            </a:pPr>
            <a:r>
              <a:rPr lang="zh-CN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</a:t>
            </a:r>
            <a:r>
              <a:rPr lang="en-US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r>
              <a:rPr lang="zh-CN" altLang="en-US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）</a:t>
            </a:r>
            <a:r>
              <a:rPr lang="zh-CN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学生</a:t>
            </a:r>
            <a:r>
              <a:rPr lang="zh-CN" sz="1600" b="1" dirty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单日视频教程学习时长</a:t>
            </a:r>
            <a:r>
              <a:rPr lang="zh-CN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达到25分钟后即</a:t>
            </a:r>
            <a:r>
              <a:rPr lang="zh-CN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可获得当日学习习惯分数</a:t>
            </a:r>
            <a:r>
              <a:rPr lang="zh-CN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（建议学习时长25-30分钟为宜）；</a:t>
            </a:r>
            <a:endParaRPr lang="en-US" altLang="zh-CN" sz="1600" dirty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 fontAlgn="auto">
              <a:lnSpc>
                <a:spcPct val="100000"/>
              </a:lnSpc>
              <a:spcBef>
                <a:spcPts val="500"/>
              </a:spcBef>
              <a:defRPr/>
            </a:pPr>
            <a:r>
              <a:rPr lang="zh-CN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</a:t>
            </a:r>
            <a:r>
              <a:rPr lang="en-US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r>
              <a:rPr lang="zh-CN" altLang="en-US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）</a:t>
            </a:r>
            <a:r>
              <a:rPr lang="zh-CN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学习时长</a:t>
            </a:r>
            <a:r>
              <a:rPr lang="zh-CN" altLang="zh-CN" sz="1600" b="1" dirty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仅为观看教程视频</a:t>
            </a:r>
            <a:r>
              <a:rPr lang="zh-CN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产生的时长，</a:t>
            </a:r>
            <a:r>
              <a:rPr lang="zh-CN" altLang="zh-CN" sz="1600" b="1" dirty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不包括观看见面课及完成章测试的时长</a:t>
            </a:r>
            <a:r>
              <a:rPr lang="zh-CN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；</a:t>
            </a:r>
            <a:endParaRPr lang="en-US" altLang="zh-CN" sz="1600" dirty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 fontAlgn="auto">
              <a:lnSpc>
                <a:spcPct val="100000"/>
              </a:lnSpc>
              <a:spcBef>
                <a:spcPts val="500"/>
              </a:spcBef>
              <a:defRPr/>
            </a:pPr>
            <a:r>
              <a:rPr lang="zh-CN" altLang="en-US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（</a:t>
            </a:r>
            <a:r>
              <a:rPr lang="en-US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4</a:t>
            </a:r>
            <a:r>
              <a:rPr lang="zh-CN" altLang="en-US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）学习时长及规律天数</a:t>
            </a:r>
            <a:r>
              <a:rPr lang="zh-CN" altLang="en-US" sz="1600" b="1" dirty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次日上午更新</a:t>
            </a:r>
            <a:r>
              <a:rPr lang="zh-CN" altLang="en-US" sz="1600" dirty="0">
                <a:solidFill>
                  <a:srgbClr val="27A98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。</a:t>
            </a:r>
            <a:endParaRPr lang="en-US" altLang="zh-CN" sz="1600" dirty="0">
              <a:solidFill>
                <a:srgbClr val="27A98C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pic>
        <p:nvPicPr>
          <p:cNvPr id="9" name="图片 8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551180" y="1634490"/>
            <a:ext cx="1919605" cy="3839210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  <p:pic>
        <p:nvPicPr>
          <p:cNvPr id="3" name="图片 2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2470785" y="1634490"/>
            <a:ext cx="1811020" cy="1574800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  <p:pic>
        <p:nvPicPr>
          <p:cNvPr id="10" name="图片 9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2470150" y="3209290"/>
            <a:ext cx="1811655" cy="2265045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  <p:bldLst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54240" y="1169819"/>
            <a:ext cx="11283520" cy="5237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63326" y="230144"/>
            <a:ext cx="62153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 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操作方法</a:t>
            </a:r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9866" y="215305"/>
            <a:ext cx="2079835" cy="123974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4808220" y="1454785"/>
            <a:ext cx="6771005" cy="47999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algn="l" fontAlgn="auto">
              <a:lnSpc>
                <a:spcPct val="100000"/>
              </a:lnSpc>
              <a:spcBef>
                <a:spcPts val="1000"/>
              </a:spcBef>
            </a:pPr>
            <a:r>
              <a:rPr lang="en-US" altLang="zh-CN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3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）</a:t>
            </a:r>
            <a:r>
              <a:rPr lang="en-US" altLang="zh-CN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【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问答互动</a:t>
            </a:r>
            <a:r>
              <a:rPr lang="en-US" altLang="zh-CN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】</a:t>
            </a:r>
            <a:r>
              <a:rPr lang="zh-CN" altLang="en-US" sz="16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部分</a:t>
            </a:r>
            <a:endParaRPr lang="en-US" altLang="zh-CN" sz="16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  <a:p>
            <a:pPr indent="0" algn="l" fontAlgn="auto">
              <a:lnSpc>
                <a:spcPct val="100000"/>
              </a:lnSpc>
              <a:spcBef>
                <a:spcPts val="1000"/>
              </a:spcBef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（1）本人所有的提问与回答总数中，有效提问与有效回答的数量及占比越大，得分越高，无效互动会降低有效互动占比，从而影响最终得分。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 algn="l" fontAlgn="auto">
              <a:lnSpc>
                <a:spcPct val="100000"/>
              </a:lnSpc>
              <a:spcBef>
                <a:spcPts val="1000"/>
              </a:spcBef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（2）高质量的提问与回答会获得附加分，如：获得一定数量的评论、围观、点赞；或获得老师点赞、回答等。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 algn="l" fontAlgn="auto">
              <a:lnSpc>
                <a:spcPct val="100000"/>
              </a:lnSpc>
              <a:spcBef>
                <a:spcPts val="1000"/>
              </a:spcBef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（3）互动分在整个学期内都会有所浮动，如被系统审核为“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有效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”的问答，在审核人员复核为“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无效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”之后，相应的问答数量、附加项也会发生变化，则分数也会随之产生变化。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 algn="l" fontAlgn="auto">
              <a:lnSpc>
                <a:spcPct val="100000"/>
              </a:lnSpc>
              <a:spcBef>
                <a:spcPts val="1000"/>
              </a:spcBef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（4）互动分在学习时间截止后固化，最终互动得分将于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次日上午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更新。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 algn="l" fontAlgn="auto">
              <a:lnSpc>
                <a:spcPct val="100000"/>
              </a:lnSpc>
              <a:spcBef>
                <a:spcPts val="1000"/>
              </a:spcBef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（5）2023年9月1日起，我们将加大对“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非人为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”刷帖行为的处罚力度，一经发现将做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本学期禁言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处理（自动解禁时间为2024年2月28日23:59）。温馨提示：如果本学期您有多门课程学习，其中有一门（或多门）课程存在非法刷帖，被禁言后则本学期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所有课程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都无法参与互动问答。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 algn="l" fontAlgn="auto">
              <a:lnSpc>
                <a:spcPct val="100000"/>
              </a:lnSpc>
              <a:spcBef>
                <a:spcPts val="1000"/>
              </a:spcBef>
            </a:pP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重要，重要，重要：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欲知更多关于学习问答的攻略建议，请前往知到APP或官网学习课程栏目中，点击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【问答】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-</a:t>
            </a:r>
            <a:r>
              <a:rPr lang="zh-CN" altLang="en-US" sz="16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【课程问答小助手】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下方文字处了解。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612140" y="1454785"/>
            <a:ext cx="1739900" cy="2125980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  <p:pic>
        <p:nvPicPr>
          <p:cNvPr id="8" name="图片 7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612140" y="3580765"/>
            <a:ext cx="1739900" cy="2296160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  <p:pic>
        <p:nvPicPr>
          <p:cNvPr id="9" name="图片 8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2378075" y="1454785"/>
            <a:ext cx="2308860" cy="2451100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  <p:pic>
        <p:nvPicPr>
          <p:cNvPr id="11" name="图片 10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2352040" y="3905885"/>
            <a:ext cx="2348865" cy="1971040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  <p:bldLst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3883" y="1162974"/>
            <a:ext cx="11283520" cy="5237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63326" y="230144"/>
            <a:ext cx="62153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 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操作方法</a:t>
            </a:r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9866" y="215305"/>
            <a:ext cx="2079835" cy="123974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5137150" y="1372235"/>
            <a:ext cx="6462395" cy="4560570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indent="0" algn="l" fontAlgn="auto">
              <a:lnSpc>
                <a:spcPct val="150000"/>
              </a:lnSpc>
              <a:spcBef>
                <a:spcPts val="1000"/>
              </a:spcBef>
              <a:defRPr/>
            </a:pPr>
            <a:r>
              <a:rPr lang="zh-CN" altLang="en-US" sz="1600" dirty="0">
                <a:solidFill>
                  <a:srgbClr val="27A98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（</a:t>
            </a:r>
            <a:r>
              <a:rPr lang="en-US" altLang="zh-CN" sz="1600" dirty="0">
                <a:solidFill>
                  <a:srgbClr val="27A98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6</a:t>
            </a:r>
            <a:r>
              <a:rPr lang="zh-CN" altLang="en-US" sz="1600" dirty="0">
                <a:solidFill>
                  <a:srgbClr val="27A98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）【</a:t>
            </a:r>
            <a:r>
              <a:rPr lang="zh-CN" altLang="en-US" sz="1600" dirty="0">
                <a:solidFill>
                  <a:srgbClr val="27A98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无效互动</a:t>
            </a:r>
            <a:r>
              <a:rPr lang="en-US" altLang="zh-CN" sz="1600" dirty="0">
                <a:solidFill>
                  <a:srgbClr val="27A98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】</a:t>
            </a:r>
            <a:r>
              <a:rPr lang="zh-CN" altLang="en-US" sz="1600" dirty="0">
                <a:solidFill>
                  <a:srgbClr val="27A98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注意事项</a:t>
            </a:r>
            <a:endParaRPr lang="zh-CN" altLang="en-US" sz="1600" dirty="0">
              <a:solidFill>
                <a:srgbClr val="27A98C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 algn="l" fontAlgn="auto">
              <a:lnSpc>
                <a:spcPct val="100000"/>
              </a:lnSpc>
              <a:spcBef>
                <a:spcPts val="1000"/>
              </a:spcBef>
            </a:pP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无效互动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包含但不限于：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 algn="l" fontAlgn="auto">
              <a:lnSpc>
                <a:spcPct val="100000"/>
              </a:lnSpc>
              <a:spcBef>
                <a:spcPts val="1000"/>
              </a:spcBef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★ 无意义帖、灌水帖、抄袭帖、重复帖、不当言论帖；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 algn="l" fontAlgn="auto">
              <a:lnSpc>
                <a:spcPct val="100000"/>
              </a:lnSpc>
              <a:spcBef>
                <a:spcPts val="1000"/>
              </a:spcBef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★ 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回答字数少于3（含）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；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 algn="l" fontAlgn="auto">
              <a:lnSpc>
                <a:spcPct val="100000"/>
              </a:lnSpc>
              <a:spcBef>
                <a:spcPts val="1000"/>
              </a:spcBef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★ 学习时间结束后发布的提问和回答（学习时间的最后一天请在23:45分之前参与问答，最后15分钟为冷却期）；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 algn="l" fontAlgn="auto">
              <a:lnSpc>
                <a:spcPct val="100000"/>
              </a:lnSpc>
              <a:spcBef>
                <a:spcPts val="1000"/>
              </a:spcBef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★ 回复历史学期的提问（2023年秋冬学期的问答建议回复2023年8月15日之后的）；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 algn="l" fontAlgn="auto">
              <a:lnSpc>
                <a:spcPct val="100000"/>
              </a:lnSpc>
              <a:spcBef>
                <a:spcPts val="1000"/>
              </a:spcBef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★ 被AI智能审核屏蔽的、审核专员删除的、老师删除的提问和回答。请同学们务必发布有效的、高质量的提问与回答，才能获得高分；无论是过少参与互动，还是光靠刷帖数量，都可能会降低评分。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indent="0" algn="l" fontAlgn="auto">
              <a:lnSpc>
                <a:spcPct val="100000"/>
              </a:lnSpc>
              <a:spcBef>
                <a:spcPts val="1000"/>
              </a:spcBef>
            </a:pP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重要，重要，重要：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欲知更多关于学习问答的攻略建议，请前往知到APP或官网学习课程栏目中，点击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【问答】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-</a:t>
            </a:r>
            <a:r>
              <a:rPr lang="zh-CN" altLang="en-US" sz="16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【课程问答小助手】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下方文字处了解。</a:t>
            </a:r>
            <a:endParaRPr lang="en-US" altLang="zh-CN" sz="1600" dirty="0">
              <a:solidFill>
                <a:srgbClr val="27A98C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457200" algn="l">
              <a:lnSpc>
                <a:spcPct val="150000"/>
              </a:lnSpc>
              <a:spcBef>
                <a:spcPts val="1000"/>
              </a:spcBef>
              <a:defRPr/>
            </a:pPr>
            <a:r>
              <a:rPr lang="zh-CN" altLang="en-US" sz="1600" dirty="0">
                <a:solidFill>
                  <a:srgbClr val="27A98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    </a:t>
            </a:r>
            <a:endParaRPr lang="zh-CN" altLang="en-US" sz="1600" dirty="0">
              <a:solidFill>
                <a:srgbClr val="27A98C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517525" y="1579245"/>
            <a:ext cx="2164080" cy="3700145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  <p:pic>
        <p:nvPicPr>
          <p:cNvPr id="12" name="图片 1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2681605" y="1579245"/>
            <a:ext cx="2385695" cy="3700145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/>
      </p:par>
    </p:tnLst>
    <p:bldLst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3883" y="1162974"/>
            <a:ext cx="11283520" cy="5237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63326" y="230144"/>
            <a:ext cx="62153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 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操作方法</a:t>
            </a:r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9866" y="215305"/>
            <a:ext cx="2079835" cy="123974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7769225" y="1861185"/>
            <a:ext cx="3677285" cy="35693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00000"/>
              </a:lnSpc>
            </a:pPr>
            <a:r>
              <a:rPr lang="zh-CN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【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见面课</a:t>
            </a:r>
            <a:r>
              <a:rPr lang="zh-CN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】</a:t>
            </a:r>
            <a:r>
              <a:rPr lang="zh-CN" altLang="en-US" b="1" dirty="0">
                <a:solidFill>
                  <a:srgbClr val="27A98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模块</a:t>
            </a:r>
            <a:endParaRPr lang="zh-CN" altLang="en-US" b="1" dirty="0">
              <a:solidFill>
                <a:srgbClr val="27A98C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00000"/>
              </a:lnSpc>
            </a:pPr>
            <a:r>
              <a:rPr lang="en-US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</a:t>
            </a:r>
            <a:r>
              <a:rPr lang="zh-CN" altLang="en-US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、点击课程卡片进入课程主界面，在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【见面课】</a:t>
            </a:r>
            <a:r>
              <a:rPr lang="zh-CN" altLang="en-US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栏目下找到</a:t>
            </a:r>
            <a:r>
              <a:rPr lang="zh-CN" altLang="en-US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各见面课内容安排；及时参加直播或收看回放。</a:t>
            </a:r>
            <a:endParaRPr lang="zh-CN" altLang="en-US" b="1" dirty="0">
              <a:solidFill>
                <a:srgbClr val="27A98C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00000"/>
              </a:lnSpc>
            </a:pPr>
            <a:r>
              <a:rPr lang="en-US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r>
              <a:rPr lang="zh-CN" altLang="en-US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、具体参与方式请关注教务处或本校课程老师通知。</a:t>
            </a:r>
            <a:endParaRPr lang="zh-CN" altLang="en-US" sz="1600" dirty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00000"/>
              </a:lnSpc>
            </a:pPr>
            <a:r>
              <a:rPr lang="en-US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r>
              <a:rPr lang="zh-CN" altLang="en-US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、见面课后会有课后测试题， 见面课测试题只有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一次</a:t>
            </a:r>
            <a:r>
              <a:rPr lang="zh-CN" altLang="en-US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机会，需要各位同学认真作答！！！见面课测试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无</a:t>
            </a:r>
            <a:r>
              <a:rPr lang="zh-CN" altLang="en-US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“查看答案”功能。</a:t>
            </a:r>
            <a:endParaRPr lang="zh-CN" altLang="en-US" sz="1600" dirty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00000"/>
              </a:lnSpc>
            </a:pPr>
            <a:r>
              <a:rPr lang="en-US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4</a:t>
            </a:r>
            <a:r>
              <a:rPr lang="zh-CN" altLang="en-US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、有安排见面课学习的同学请注意，每次见面课回放可能由一个或是多个视频组成，需要完成全部视频观看才能获得本次见面课的全部分数。</a:t>
            </a:r>
            <a:endParaRPr lang="zh-CN" altLang="en-US" sz="1600" dirty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2950210" y="1454785"/>
            <a:ext cx="2321560" cy="4380865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  <p:pic>
        <p:nvPicPr>
          <p:cNvPr id="8" name="图片 7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626110" y="1454785"/>
            <a:ext cx="2324100" cy="4381500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  <p:pic>
        <p:nvPicPr>
          <p:cNvPr id="9" name="图片 8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5245100" y="1457960"/>
            <a:ext cx="2428875" cy="4377690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cover dir="d"/>
      </p:transition>
    </mc:Choice>
    <mc:Fallback>
      <p:transition spd="slow">
        <p:cover dir="d"/>
      </p:transition>
    </mc:Fallback>
  </mc:AlternateContent>
  <p:timing>
    <p:tnLst>
      <p:par>
        <p:cTn id="1" dur="indefinite" restart="never" nodeType="tmRoot"/>
      </p:par>
    </p:tnLst>
    <p:bldLst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3883" y="1162974"/>
            <a:ext cx="11283520" cy="5237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63326" y="230144"/>
            <a:ext cx="62153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 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操作方法</a:t>
            </a:r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9866" y="215305"/>
            <a:ext cx="2079835" cy="123974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4737100" y="1736725"/>
            <a:ext cx="6374130" cy="3928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266700">
              <a:lnSpc>
                <a:spcPct val="150000"/>
              </a:lnSpc>
            </a:pPr>
            <a:r>
              <a:rPr lang="en-US" altLang="zh-CN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【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已上交</a:t>
            </a:r>
            <a:r>
              <a:rPr lang="en-US" altLang="zh-CN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】</a:t>
            </a:r>
            <a:r>
              <a:rPr lang="zh-CN" altLang="en-US" sz="1600" b="1" dirty="0">
                <a:solidFill>
                  <a:srgbClr val="27A98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部分</a:t>
            </a:r>
            <a:endParaRPr lang="en-US" altLang="zh-CN" sz="1600" dirty="0">
              <a:solidFill>
                <a:srgbClr val="27A98C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  <a:p>
            <a:pPr indent="266700">
              <a:lnSpc>
                <a:spcPct val="150000"/>
              </a:lnSpc>
              <a:spcBef>
                <a:spcPts val="1000"/>
              </a:spcBef>
              <a:defRPr/>
            </a:pPr>
            <a:r>
              <a:rPr lang="en-US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r>
              <a:rPr lang="zh-CN" altLang="en-US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</a:t>
            </a:r>
            <a:r>
              <a:rPr lang="zh-CN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点击</a:t>
            </a:r>
            <a:r>
              <a:rPr lang="zh-CN" altLang="zh-CN" sz="1600" dirty="0">
                <a:solidFill>
                  <a:srgbClr val="27A98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【已上交】</a:t>
            </a:r>
            <a:r>
              <a:rPr lang="zh-CN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列表，即可查看已提交的章测试或</a:t>
            </a:r>
            <a:r>
              <a:rPr lang="zh-CN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考试相应分数。</a:t>
            </a:r>
            <a:endParaRPr lang="en-US" altLang="zh-CN" sz="1600" dirty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266700">
              <a:lnSpc>
                <a:spcPct val="150000"/>
              </a:lnSpc>
              <a:spcBef>
                <a:spcPts val="1000"/>
              </a:spcBef>
              <a:defRPr/>
            </a:pPr>
            <a:r>
              <a:rPr lang="en-US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r>
              <a:rPr lang="zh-CN" altLang="en-US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</a:t>
            </a:r>
            <a:r>
              <a:rPr lang="zh-CN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章测试在学生完成后立即显示分数；（</a:t>
            </a:r>
            <a:r>
              <a:rPr lang="zh-CN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除有主观题需批阅外）</a:t>
            </a:r>
            <a:endParaRPr lang="en-US" altLang="zh-CN" sz="1600" dirty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266700">
              <a:lnSpc>
                <a:spcPct val="150000"/>
              </a:lnSpc>
              <a:spcBef>
                <a:spcPts val="1000"/>
              </a:spcBef>
              <a:defRPr/>
            </a:pPr>
            <a:r>
              <a:rPr lang="en-US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r>
              <a:rPr lang="zh-CN" altLang="en-US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</a:t>
            </a:r>
            <a:r>
              <a:rPr lang="zh-CN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在学习周期内，若对章测试分数不满意，可申请重做。每章的重做机会各有</a:t>
            </a:r>
            <a:r>
              <a:rPr lang="en-US" altLang="zh-CN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r>
              <a:rPr lang="zh-CN" altLang="zh-CN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次</a:t>
            </a:r>
            <a:r>
              <a:rPr lang="zh-CN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，以最后一次做题的分数为准。</a:t>
            </a:r>
            <a:r>
              <a:rPr lang="zh-CN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章测试允许查看自己答题情况，查看过后则不再允许申请重做。</a:t>
            </a:r>
            <a:endParaRPr lang="zh-CN" altLang="zh-CN" sz="1600" dirty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indent="266700">
              <a:lnSpc>
                <a:spcPct val="150000"/>
              </a:lnSpc>
              <a:spcBef>
                <a:spcPts val="1000"/>
              </a:spcBef>
              <a:defRPr/>
            </a:pPr>
            <a:r>
              <a:rPr lang="en-US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r>
              <a:rPr lang="zh-CN" altLang="en-US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、考试：原则上平台只有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一次</a:t>
            </a:r>
            <a:r>
              <a:rPr lang="zh-CN" altLang="en-US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考试机会，不予申请重做。请务必做好充分准备后再开始</a:t>
            </a:r>
            <a:r>
              <a:rPr lang="zh-CN" altLang="en-US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考试。</a:t>
            </a:r>
            <a:endParaRPr lang="zh-CN" altLang="en-US" sz="1600" dirty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8" name="图片 7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88"/>
          <a:stretch>
            <a:fillRect/>
          </a:stretch>
        </p:blipFill>
        <p:spPr>
          <a:xfrm>
            <a:off x="2288540" y="1568354"/>
            <a:ext cx="2364871" cy="4274916"/>
          </a:xfrm>
          <a:prstGeom prst="rect">
            <a:avLst/>
          </a:prstGeom>
          <a:noFill/>
          <a:ln w="12700" cmpd="sng">
            <a:solidFill>
              <a:schemeClr val="accent6">
                <a:lumMod val="20000"/>
                <a:lumOff val="80000"/>
              </a:schemeClr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3883" y="1162974"/>
            <a:ext cx="11283520" cy="5237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63326" y="230144"/>
            <a:ext cx="62153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 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操作方法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KSO_GN1"/>
          <p:cNvSpPr txBox="1">
            <a:spLocks noChangeArrowheads="1"/>
          </p:cNvSpPr>
          <p:nvPr/>
        </p:nvSpPr>
        <p:spPr bwMode="auto">
          <a:xfrm>
            <a:off x="6178196" y="2954323"/>
            <a:ext cx="3159634" cy="692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3C4856"/>
                </a:solidFill>
                <a:effectLst/>
                <a:uLnTx/>
                <a:uFillTx/>
                <a:latin typeface="印品黑体" panose="00000500000000000000" pitchFamily="2" charset="-122"/>
                <a:ea typeface="印品黑体" panose="00000500000000000000" pitchFamily="2" charset="-122"/>
                <a:cs typeface="Arial" panose="020B0604020202020204" pitchFamily="34" charset="0"/>
              </a:rPr>
              <a:t>知到 </a:t>
            </a:r>
            <a:r>
              <a:rPr kumimoji="0" lang="en-US" altLang="zh-CN" sz="4800" b="1" i="0" u="none" strike="noStrike" kern="1200" cap="none" spc="0" normalizeH="0" baseline="0" noProof="0" dirty="0">
                <a:ln>
                  <a:noFill/>
                </a:ln>
                <a:solidFill>
                  <a:srgbClr val="3C4856"/>
                </a:solidFill>
                <a:effectLst/>
                <a:uLnTx/>
                <a:uFillTx/>
                <a:latin typeface="印品黑体" panose="00000500000000000000" pitchFamily="2" charset="-122"/>
                <a:ea typeface="印品黑体" panose="00000500000000000000" pitchFamily="2" charset="-122"/>
                <a:cs typeface="Arial" panose="020B0604020202020204" pitchFamily="34" charset="0"/>
              </a:rPr>
              <a:t>APP</a:t>
            </a:r>
            <a:endParaRPr kumimoji="0" lang="zh-CN" altLang="en-US" sz="4800" b="1" i="0" u="none" strike="noStrike" kern="1200" cap="none" spc="0" normalizeH="0" baseline="0" noProof="0" dirty="0">
              <a:ln>
                <a:noFill/>
              </a:ln>
              <a:solidFill>
                <a:srgbClr val="3C4856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9" name="文本框 2"/>
          <p:cNvSpPr txBox="1">
            <a:spLocks noChangeArrowheads="1"/>
          </p:cNvSpPr>
          <p:nvPr/>
        </p:nvSpPr>
        <p:spPr bwMode="auto">
          <a:xfrm flipH="1">
            <a:off x="6342541" y="3687097"/>
            <a:ext cx="2774825" cy="52322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dirty="0">
                <a:solidFill>
                  <a:srgbClr val="3C4856"/>
                </a:solidFill>
                <a:latin typeface="+mj-ea"/>
                <a:ea typeface="+mj-ea"/>
              </a:rPr>
              <a:t>用手机随时学习</a:t>
            </a:r>
            <a:endParaRPr lang="zh-CN" altLang="en-US" dirty="0">
              <a:solidFill>
                <a:srgbClr val="3C4856"/>
              </a:solidFill>
              <a:latin typeface="+mj-ea"/>
              <a:ea typeface="+mj-ea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9866" y="215305"/>
            <a:ext cx="2079835" cy="1239745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9117" y="1889202"/>
            <a:ext cx="2924810" cy="3494405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cover dir="d"/>
      </p:transition>
    </mc:Choice>
    <mc:Fallback>
      <p:transition spd="slow">
        <p:cover dir="d"/>
      </p:transition>
    </mc:Fallback>
  </mc:AlternateContent>
  <p:timing>
    <p:tnLst>
      <p:par>
        <p:cTn id="1" dur="indefinite" restart="never" nodeType="tmRoot"/>
      </p:par>
    </p:tnLst>
    <p:bldLst>
      <p:bldP spid="7" grpId="0"/>
      <p:bldP spid="1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3883" y="1162974"/>
            <a:ext cx="11283520" cy="5237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63326" y="230144"/>
            <a:ext cx="62153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WEB 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操作方法</a:t>
            </a:r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9866" y="215305"/>
            <a:ext cx="2079835" cy="123974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1340657" y="1295252"/>
            <a:ext cx="8653140" cy="553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0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登录后会弹出所导入课程的选课列表，学生点击</a:t>
            </a:r>
            <a:r>
              <a:rPr lang="zh-CN" altLang="zh-CN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【确认课程】</a:t>
            </a:r>
            <a:r>
              <a:rPr lang="zh-CN" altLang="zh-CN" sz="20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即完成了登录。</a:t>
            </a:r>
            <a:endParaRPr lang="en-US" altLang="zh-CN" sz="2000" dirty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985520" y="1882140"/>
            <a:ext cx="9836150" cy="3924300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cover dir="d"/>
      </p:transition>
    </mc:Choice>
    <mc:Fallback>
      <p:transition spd="slow">
        <p:cover dir="d"/>
      </p:transition>
    </mc:Fallback>
  </mc:AlternateContent>
  <p:timing>
    <p:tnLst>
      <p:par>
        <p:cTn id="1" dur="indefinite" restart="never" nodeType="tmRoot"/>
      </p:par>
    </p:tnLst>
    <p:bldLst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3883" y="1162974"/>
            <a:ext cx="11283520" cy="5237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63326" y="230144"/>
            <a:ext cx="62153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WEB 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操作方法</a:t>
            </a:r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9866" y="215305"/>
            <a:ext cx="2079835" cy="123974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8122285" y="2767965"/>
            <a:ext cx="3249295" cy="13220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</a:pPr>
            <a:r>
              <a:rPr lang="zh-CN" altLang="en-US" sz="20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课程卡片中的见面课、作业考试、成绩分析等功能，操作与</a:t>
            </a:r>
            <a:r>
              <a:rPr lang="en-US" altLang="zh-CN" sz="20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APP</a:t>
            </a:r>
            <a:r>
              <a:rPr lang="zh-CN" altLang="en-US" sz="20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端类似，在此不再赘述。</a:t>
            </a:r>
            <a:endParaRPr lang="en-US" altLang="zh-CN" sz="2000" dirty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0011" y="1827328"/>
            <a:ext cx="7056478" cy="3909115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  <p:bldLst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107696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053260" y="153431"/>
            <a:ext cx="62153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最后总结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89355" y="1305560"/>
            <a:ext cx="9942830" cy="42462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50000"/>
              </a:lnSpc>
            </a:pP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学习前的第一件事，请查看电脑端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【成绩分析】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/APP端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【成绩】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模块中的内容及规则。</a:t>
            </a:r>
            <a:endParaRPr lang="zh-CN" altLang="en-US" dirty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单日视频教程学习时长少于25分钟的不记规律学习天数（建议学习时长25-30分钟为宜）；学习时长仅为观看教程视频产生的时长，不包括观看见面课及完成章测试的时长；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学习时长及规律天数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次日上午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更新；</a:t>
            </a:r>
            <a:endParaRPr lang="zh-CN" altLang="en-US" dirty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重要，重要，重要</a:t>
            </a:r>
            <a:r>
              <a:rPr lang="en-US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：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如需详细了解</a:t>
            </a:r>
            <a:r>
              <a:rPr lang="en-US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问答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互动</a:t>
            </a:r>
            <a:r>
              <a:rPr lang="en-US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的攻略建议，请前往知到APP或官网学习课程栏目中，点击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【问答】</a:t>
            </a:r>
            <a:r>
              <a:rPr lang="en-US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-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【课程问答小助手】</a:t>
            </a:r>
            <a:r>
              <a:rPr lang="en-US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下方文字处了解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；</a:t>
            </a:r>
            <a:endParaRPr lang="zh-CN" altLang="en-US" dirty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期末考试一旦开始，暨在线学习结束，观看视频、见面课回放、完成章测试作业、问答均不再计分；试卷一旦打开，就开始倒计时，时间一到系统会自动提交，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考试机会只有一次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，务必在做好充分准备后再进行考试，不要抱着试一下的心态去点开试卷，以免造成考试被动提交的情况。中途因故无法考试的，只要仍在考试时限内，可以再次进入考试作答。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  <p:bldLst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1428465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053260" y="352549"/>
            <a:ext cx="62153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问题解决 方便快捷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1"/>
          <p:cNvSpPr txBox="1"/>
          <p:nvPr>
            <p:custDataLst>
              <p:tags r:id="rId1"/>
            </p:custDataLst>
          </p:nvPr>
        </p:nvSpPr>
        <p:spPr>
          <a:xfrm>
            <a:off x="580390" y="1671955"/>
            <a:ext cx="5798185" cy="107950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marL="285750" indent="-285750">
              <a:lnSpc>
                <a:spcPct val="130000"/>
              </a:lnSpc>
              <a:buFont typeface="Wingdings" panose="05000000000000000000" charset="0"/>
              <a:buChar char="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有任何疑问可咨询智慧树平台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在线客服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Web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端和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APP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端均可）。平台使用操作说明请点击图中蓝框所示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服务中心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查看学生/教师操作说明。</a:t>
            </a:r>
            <a:b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b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405" y="3954780"/>
            <a:ext cx="1780540" cy="1780540"/>
          </a:xfrm>
          <a:prstGeom prst="rect">
            <a:avLst/>
          </a:prstGeom>
        </p:spPr>
      </p:pic>
      <p:sp>
        <p:nvSpPr>
          <p:cNvPr id="8" name="文本框 7"/>
          <p:cNvSpPr txBox="1"/>
          <p:nvPr>
            <p:custDataLst>
              <p:tags r:id="rId4"/>
            </p:custDataLst>
          </p:nvPr>
        </p:nvSpPr>
        <p:spPr>
          <a:xfrm>
            <a:off x="7380966" y="1603892"/>
            <a:ext cx="2629265" cy="224917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L="285750" indent="-285750">
              <a:lnSpc>
                <a:spcPct val="130000"/>
              </a:lnSpc>
              <a:buFont typeface="Wingdings" panose="05000000000000000000" charset="0"/>
              <a:buChar char="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更可打开微信小程序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“智慧树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教学帮”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，使用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学习自助查询，常见问题自己即可快速解决；也可通过微信客服咨询。</a:t>
            </a:r>
            <a:endParaRPr lang="zh-CN" altLang="en-US" dirty="0"/>
          </a:p>
        </p:txBody>
      </p:sp>
      <p:cxnSp>
        <p:nvCxnSpPr>
          <p:cNvPr id="15" name="Straight Connector 54"/>
          <p:cNvCxnSpPr/>
          <p:nvPr>
            <p:custDataLst>
              <p:tags r:id="rId5"/>
            </p:custDataLst>
          </p:nvPr>
        </p:nvCxnSpPr>
        <p:spPr>
          <a:xfrm flipV="1">
            <a:off x="7304714" y="1745463"/>
            <a:ext cx="0" cy="4331123"/>
          </a:xfrm>
          <a:prstGeom prst="line">
            <a:avLst/>
          </a:prstGeom>
          <a:ln w="276225" cap="rnd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图片 16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9925685" y="1818640"/>
            <a:ext cx="2218055" cy="4018915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  <p:pic>
        <p:nvPicPr>
          <p:cNvPr id="21" name="图片 20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63500" y="2994660"/>
            <a:ext cx="2821305" cy="2774950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  <p:pic>
        <p:nvPicPr>
          <p:cNvPr id="22" name="图片 21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11"/>
          <a:stretch>
            <a:fillRect/>
          </a:stretch>
        </p:blipFill>
        <p:spPr>
          <a:xfrm>
            <a:off x="2884805" y="2994660"/>
            <a:ext cx="4224655" cy="277241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cover dir="d"/>
      </p:transition>
    </mc:Choice>
    <mc:Fallback>
      <p:transition spd="slow">
        <p:cover dir="d"/>
      </p:transition>
    </mc:Fallback>
  </mc:AlternateContent>
  <p:timing>
    <p:tnLst>
      <p:par>
        <p:cTn id="1" dur="indefinite" restart="never" nodeType="tmRoot"/>
      </p:par>
    </p:tnLst>
    <p:bldLst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6675"/>
            <a:ext cx="12192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3883" y="1162974"/>
            <a:ext cx="11283520" cy="5237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63326" y="230144"/>
            <a:ext cx="62153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 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操作方法</a:t>
            </a:r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登录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9866" y="215305"/>
            <a:ext cx="2079835" cy="1239745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688975" y="1163320"/>
            <a:ext cx="10814685" cy="1456690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zh-CN" altLang="en-US" sz="2400" dirty="0">
                <a:solidFill>
                  <a:srgbClr val="27A98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新生</a:t>
            </a:r>
            <a:r>
              <a:rPr lang="en-US" altLang="zh-CN" sz="2400" dirty="0">
                <a:solidFill>
                  <a:srgbClr val="27A98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—</a:t>
            </a:r>
            <a:r>
              <a:rPr lang="zh-CN" altLang="en-US" sz="2400" dirty="0">
                <a:solidFill>
                  <a:srgbClr val="27A98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之前未登</a:t>
            </a:r>
            <a:r>
              <a:rPr lang="zh-CN" altLang="en-US" sz="2400" dirty="0">
                <a:solidFill>
                  <a:srgbClr val="27A98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录过的同学</a:t>
            </a:r>
            <a:endParaRPr lang="en-US" altLang="zh-CN" sz="2400" dirty="0">
              <a:solidFill>
                <a:srgbClr val="27A98C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00000"/>
              </a:lnSpc>
            </a:pPr>
            <a:r>
              <a:rPr lang="zh-CN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打开知到</a:t>
            </a:r>
            <a:r>
              <a:rPr lang="en-US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APP</a:t>
            </a:r>
            <a:r>
              <a:rPr lang="zh-CN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，选择</a:t>
            </a:r>
            <a:r>
              <a:rPr lang="zh-CN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学号</a:t>
            </a:r>
            <a:r>
              <a:rPr lang="zh-CN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登录，输入自己的学校、大学学号及初始密码</a:t>
            </a:r>
            <a:r>
              <a:rPr lang="en-US" altLang="zh-CN" b="1" dirty="0" err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Zhihuishu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@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学号后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位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（首字母</a:t>
            </a:r>
            <a:r>
              <a:rPr lang="en-US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Z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为大写。如：</a:t>
            </a:r>
            <a:r>
              <a:rPr lang="en-US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Zhihuishu@220908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。如学号不足</a:t>
            </a:r>
            <a:r>
              <a:rPr lang="en-US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位，则为全部学号），验证姓氏、绑定手机号后，会弹出课程确认的界面，点击确认即可。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（注意：首次登陆请务必选择学号登陆）</a:t>
            </a:r>
            <a:endParaRPr lang="zh-CN" altLang="en-US" sz="20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988401" y="2619935"/>
            <a:ext cx="9950627" cy="3522980"/>
            <a:chOff x="786812" y="2627087"/>
            <a:chExt cx="9950627" cy="3522980"/>
          </a:xfrm>
        </p:grpSpPr>
        <p:grpSp>
          <p:nvGrpSpPr>
            <p:cNvPr id="10" name="组合 9"/>
            <p:cNvGrpSpPr/>
            <p:nvPr/>
          </p:nvGrpSpPr>
          <p:grpSpPr>
            <a:xfrm>
              <a:off x="786812" y="2627087"/>
              <a:ext cx="1979930" cy="3521710"/>
              <a:chOff x="2010" y="3202"/>
              <a:chExt cx="3118" cy="5546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pic>
            <p:nvPicPr>
              <p:cNvPr id="11" name="图片 10"/>
              <p:cNvPicPr>
                <a:picLocks noChangeAspect="1"/>
              </p:cNvPicPr>
              <p:nvPr>
                <p:custDataLst>
                  <p:tags r:id="rId2"/>
                </p:custDataLst>
              </p:nvPr>
            </p:nvPicPr>
            <p:blipFill>
              <a:blip r:embed="rId3"/>
              <a:stretch>
                <a:fillRect/>
              </a:stretch>
            </p:blipFill>
            <p:spPr>
              <a:xfrm>
                <a:off x="2010" y="3202"/>
                <a:ext cx="3118" cy="5546"/>
              </a:xfrm>
              <a:prstGeom prst="rect">
                <a:avLst/>
              </a:prstGeom>
              <a:ln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74000">
                      <a:schemeClr val="accent1">
                        <a:lumMod val="45000"/>
                        <a:lumOff val="55000"/>
                      </a:schemeClr>
                    </a:gs>
                    <a:gs pos="83000">
                      <a:schemeClr val="accent1">
                        <a:lumMod val="45000"/>
                        <a:lumOff val="55000"/>
                      </a:schemeClr>
                    </a:gs>
                    <a:gs pos="100000">
                      <a:schemeClr val="accent1">
                        <a:lumMod val="30000"/>
                        <a:lumOff val="70000"/>
                      </a:schemeClr>
                    </a:gs>
                  </a:gsLst>
                  <a:lin ang="5400000" scaled="1"/>
                </a:gradFill>
              </a:ln>
            </p:spPr>
          </p:pic>
          <p:sp>
            <p:nvSpPr>
              <p:cNvPr id="12" name="矩形 11"/>
              <p:cNvSpPr/>
              <p:nvPr/>
            </p:nvSpPr>
            <p:spPr>
              <a:xfrm>
                <a:off x="3631" y="3802"/>
                <a:ext cx="756" cy="386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0000"/>
                    </a:solidFill>
                  </a14:hiddenFill>
                </a:ext>
              </a:extLst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4" name="组合 13"/>
            <p:cNvGrpSpPr/>
            <p:nvPr/>
          </p:nvGrpSpPr>
          <p:grpSpPr>
            <a:xfrm>
              <a:off x="2740090" y="2627087"/>
              <a:ext cx="1981200" cy="3522980"/>
              <a:chOff x="5783" y="3202"/>
              <a:chExt cx="3120" cy="5548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pic>
            <p:nvPicPr>
              <p:cNvPr id="15" name="图片 14"/>
              <p:cNvPicPr>
                <a:picLocks noChangeAspect="1"/>
              </p:cNvPicPr>
              <p:nvPr>
                <p:custDataLst>
                  <p:tags r:id="rId4"/>
                </p:custDataLst>
              </p:nvPr>
            </p:nvPicPr>
            <p:blipFill>
              <a:blip r:embed="rId5"/>
              <a:stretch>
                <a:fillRect/>
              </a:stretch>
            </p:blipFill>
            <p:spPr>
              <a:xfrm>
                <a:off x="5783" y="3202"/>
                <a:ext cx="3120" cy="5548"/>
              </a:xfrm>
              <a:prstGeom prst="rect">
                <a:avLst/>
              </a:prstGeom>
              <a:ln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74000">
                      <a:schemeClr val="accent1">
                        <a:lumMod val="45000"/>
                        <a:lumOff val="55000"/>
                      </a:schemeClr>
                    </a:gs>
                    <a:gs pos="83000">
                      <a:schemeClr val="accent1">
                        <a:lumMod val="45000"/>
                        <a:lumOff val="55000"/>
                      </a:schemeClr>
                    </a:gs>
                    <a:gs pos="100000">
                      <a:schemeClr val="accent1">
                        <a:lumMod val="30000"/>
                        <a:lumOff val="70000"/>
                      </a:schemeClr>
                    </a:gs>
                  </a:gsLst>
                  <a:lin ang="5400000" scaled="1"/>
                </a:gradFill>
              </a:ln>
            </p:spPr>
          </p:pic>
          <p:sp>
            <p:nvSpPr>
              <p:cNvPr id="16" name="矩形 15"/>
              <p:cNvSpPr/>
              <p:nvPr/>
            </p:nvSpPr>
            <p:spPr>
              <a:xfrm>
                <a:off x="5964" y="3687"/>
                <a:ext cx="2304" cy="300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7" name="组合 16"/>
            <p:cNvGrpSpPr/>
            <p:nvPr/>
          </p:nvGrpSpPr>
          <p:grpSpPr>
            <a:xfrm>
              <a:off x="4720020" y="2627087"/>
              <a:ext cx="1979930" cy="3521710"/>
              <a:chOff x="9614" y="3202"/>
              <a:chExt cx="3118" cy="5546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pic>
            <p:nvPicPr>
              <p:cNvPr id="18" name="图片 17"/>
              <p:cNvPicPr>
                <a:picLocks noChangeAspect="1"/>
              </p:cNvPicPr>
              <p:nvPr>
                <p:custDataLst>
                  <p:tags r:id="rId6"/>
                </p:custDataLst>
              </p:nvPr>
            </p:nvPicPr>
            <p:blipFill>
              <a:blip r:embed="rId7"/>
              <a:stretch>
                <a:fillRect/>
              </a:stretch>
            </p:blipFill>
            <p:spPr>
              <a:xfrm>
                <a:off x="9614" y="3202"/>
                <a:ext cx="3118" cy="5547"/>
              </a:xfrm>
              <a:prstGeom prst="rect">
                <a:avLst/>
              </a:prstGeom>
              <a:ln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74000">
                      <a:schemeClr val="accent1">
                        <a:lumMod val="45000"/>
                        <a:lumOff val="55000"/>
                      </a:schemeClr>
                    </a:gs>
                    <a:gs pos="83000">
                      <a:schemeClr val="accent1">
                        <a:lumMod val="45000"/>
                        <a:lumOff val="55000"/>
                      </a:schemeClr>
                    </a:gs>
                    <a:gs pos="100000">
                      <a:schemeClr val="accent1">
                        <a:lumMod val="30000"/>
                        <a:lumOff val="70000"/>
                      </a:schemeClr>
                    </a:gs>
                  </a:gsLst>
                  <a:lin ang="5400000" scaled="1"/>
                </a:gradFill>
              </a:ln>
            </p:spPr>
          </p:pic>
          <p:sp>
            <p:nvSpPr>
              <p:cNvPr id="20" name="矩形 19"/>
              <p:cNvSpPr/>
              <p:nvPr/>
            </p:nvSpPr>
            <p:spPr>
              <a:xfrm>
                <a:off x="10481" y="5500"/>
                <a:ext cx="634" cy="402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0000"/>
                    </a:solidFill>
                  </a14:hiddenFill>
                </a:ext>
              </a:extLst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3" name="图片 2"/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9"/>
            <a:stretch>
              <a:fillRect/>
            </a:stretch>
          </p:blipFill>
          <p:spPr>
            <a:xfrm>
              <a:off x="6699949" y="2627087"/>
              <a:ext cx="2047141" cy="3521710"/>
            </a:xfrm>
            <a:prstGeom prst="rect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</p:pic>
        <p:grpSp>
          <p:nvGrpSpPr>
            <p:cNvPr id="8" name="组合 7"/>
            <p:cNvGrpSpPr/>
            <p:nvPr/>
          </p:nvGrpSpPr>
          <p:grpSpPr>
            <a:xfrm>
              <a:off x="8757509" y="2627087"/>
              <a:ext cx="1979930" cy="3521710"/>
              <a:chOff x="11218" y="2770"/>
              <a:chExt cx="3118" cy="5546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pic>
            <p:nvPicPr>
              <p:cNvPr id="13" name="图片 12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1218" y="2770"/>
                <a:ext cx="3118" cy="5546"/>
              </a:xfrm>
              <a:prstGeom prst="rect">
                <a:avLst/>
              </a:prstGeom>
              <a:ln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74000">
                      <a:schemeClr val="accent1">
                        <a:lumMod val="45000"/>
                        <a:lumOff val="55000"/>
                      </a:schemeClr>
                    </a:gs>
                    <a:gs pos="83000">
                      <a:schemeClr val="accent1">
                        <a:lumMod val="45000"/>
                        <a:lumOff val="55000"/>
                      </a:schemeClr>
                    </a:gs>
                    <a:gs pos="100000">
                      <a:schemeClr val="accent1">
                        <a:lumMod val="30000"/>
                        <a:lumOff val="70000"/>
                      </a:schemeClr>
                    </a:gs>
                  </a:gsLst>
                  <a:lin ang="5400000" scaled="1"/>
                </a:gradFill>
              </a:ln>
            </p:spPr>
          </p:pic>
          <p:sp>
            <p:nvSpPr>
              <p:cNvPr id="19" name="矩形 18"/>
              <p:cNvSpPr/>
              <p:nvPr/>
            </p:nvSpPr>
            <p:spPr>
              <a:xfrm>
                <a:off x="11400" y="4556"/>
                <a:ext cx="2755" cy="555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  <p:bldLst>
      <p:bldP spid="7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3883" y="1162974"/>
            <a:ext cx="11283520" cy="5237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63326" y="230144"/>
            <a:ext cx="62153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 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操作方法</a:t>
            </a:r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登录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9866" y="215305"/>
            <a:ext cx="2079835" cy="1239745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598805" y="1272540"/>
            <a:ext cx="10972800" cy="1568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en-US" sz="2400" dirty="0">
                <a:solidFill>
                  <a:srgbClr val="27A98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老生</a:t>
            </a:r>
            <a:r>
              <a:rPr lang="en-US" altLang="zh-CN" sz="2400" dirty="0">
                <a:solidFill>
                  <a:srgbClr val="27A98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—</a:t>
            </a:r>
            <a:r>
              <a:rPr lang="zh-CN" altLang="en-US" sz="2400" dirty="0">
                <a:solidFill>
                  <a:srgbClr val="27A98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之前使用过智慧树的同学</a:t>
            </a:r>
            <a:endParaRPr lang="en-US" altLang="zh-CN" sz="2400" dirty="0">
              <a:solidFill>
                <a:srgbClr val="27A98C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r>
              <a:rPr lang="zh-CN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打开知到</a:t>
            </a:r>
            <a:r>
              <a:rPr lang="en-US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APP</a:t>
            </a:r>
            <a:r>
              <a:rPr lang="zh-CN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，选择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【</a:t>
            </a:r>
            <a:r>
              <a:rPr lang="zh-CN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学号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+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学校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+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原来设置的密码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】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或者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【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手机号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+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原来设置的密码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】</a:t>
            </a:r>
            <a:r>
              <a:rPr lang="zh-CN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登录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。如果忘记了原来的密码，在未更换手机号的情况下，点击</a:t>
            </a:r>
            <a:r>
              <a:rPr lang="zh-CN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【忘记密码】</a:t>
            </a:r>
            <a:r>
              <a:rPr lang="zh-CN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en-US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,</a:t>
            </a:r>
            <a:r>
              <a:rPr lang="zh-CN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通过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原来</a:t>
            </a:r>
            <a:r>
              <a:rPr lang="zh-CN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绑定的手机号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重设密码</a:t>
            </a:r>
            <a:r>
              <a:rPr lang="zh-CN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。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如不再</a:t>
            </a:r>
            <a:r>
              <a:rPr lang="zh-CN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使用平台上原绑定的手机号码，已登录状态下头像进去</a:t>
            </a:r>
            <a:r>
              <a:rPr lang="zh-CN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【个人资料】</a:t>
            </a:r>
            <a:r>
              <a:rPr lang="zh-CN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页，点击</a:t>
            </a:r>
            <a:r>
              <a:rPr lang="zh-CN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【手机】</a:t>
            </a:r>
            <a:r>
              <a:rPr lang="zh-CN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信息</a:t>
            </a:r>
            <a:r>
              <a:rPr lang="zh-CN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进行</a:t>
            </a:r>
            <a:r>
              <a:rPr lang="zh-CN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更换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手机号（前提是新手机号未曾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注册过）</a:t>
            </a:r>
            <a:endParaRPr lang="zh-CN" altLang="zh-CN" dirty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1276985" y="2834640"/>
            <a:ext cx="1969135" cy="3411855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  <p:pic>
        <p:nvPicPr>
          <p:cNvPr id="6" name="图片 5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5173980" y="2834640"/>
            <a:ext cx="1822450" cy="3411855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  <p:pic>
        <p:nvPicPr>
          <p:cNvPr id="8" name="图片 7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3246120" y="2840355"/>
            <a:ext cx="1880870" cy="3406140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  <p:pic>
        <p:nvPicPr>
          <p:cNvPr id="9" name="图片 8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7043420" y="2840990"/>
            <a:ext cx="1867535" cy="3405505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  <p:pic>
        <p:nvPicPr>
          <p:cNvPr id="10" name="图片 9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11"/>
          <a:stretch>
            <a:fillRect/>
          </a:stretch>
        </p:blipFill>
        <p:spPr>
          <a:xfrm>
            <a:off x="8957945" y="2840990"/>
            <a:ext cx="1802765" cy="3405505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3883" y="1162974"/>
            <a:ext cx="11283520" cy="5237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63326" y="230144"/>
            <a:ext cx="62153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学习通知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9866" y="215305"/>
            <a:ext cx="2079835" cy="1239745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3326130" y="2133600"/>
            <a:ext cx="457835" cy="3693795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  <p:sp>
        <p:nvSpPr>
          <p:cNvPr id="6" name="文本框 5"/>
          <p:cNvSpPr txBox="1"/>
          <p:nvPr/>
        </p:nvSpPr>
        <p:spPr>
          <a:xfrm>
            <a:off x="8680450" y="2855595"/>
            <a:ext cx="2794000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【学习通知】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中会有课程重要信息的推送，请各位同学一定要认真留意。</a:t>
            </a:r>
            <a:endParaRPr lang="zh-CN" altLang="en-US" dirty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00000"/>
              </a:lnSpc>
            </a:pPr>
            <a:r>
              <a:rPr lang="en-US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、APP端消息中心入口在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【学习】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模块右下方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【通知】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栏目内；PC端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【消息中心】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入口在学堂首页右侧工具栏内。</a:t>
            </a:r>
            <a:endParaRPr lang="zh-CN" altLang="en-US" dirty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3836035" y="2981325"/>
            <a:ext cx="4792345" cy="2056130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  <p:pic>
        <p:nvPicPr>
          <p:cNvPr id="10" name="图片 9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796290" y="1590675"/>
            <a:ext cx="2381250" cy="4381500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3883" y="1162974"/>
            <a:ext cx="11283520" cy="5237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63326" y="230144"/>
            <a:ext cx="6215309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课程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提醒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9866" y="215305"/>
            <a:ext cx="2079835" cy="123974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8150860" y="2564765"/>
            <a:ext cx="2794000" cy="2584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【课程提醒】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中会有课程重要信息的推送，请各位同学通过公众号绑定账号后认真留意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信息。</a:t>
            </a:r>
            <a:endParaRPr lang="zh-CN" altLang="en-US" dirty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00000"/>
              </a:lnSpc>
            </a:pPr>
            <a:r>
              <a:rPr lang="en-US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、点击课程卡片进入课程主界面，在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【课程提醒】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栏目按提示关注公众号、绑定好智慧树账号后会收到相应课程提醒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消息。</a:t>
            </a:r>
            <a:endParaRPr lang="zh-CN" altLang="en-US" dirty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709930" y="1590675"/>
            <a:ext cx="2324100" cy="4381500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  <p:pic>
        <p:nvPicPr>
          <p:cNvPr id="9" name="图片 8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3049270" y="1590675"/>
            <a:ext cx="2316480" cy="4382135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  <p:pic>
        <p:nvPicPr>
          <p:cNvPr id="11" name="图片 10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5338445" y="1595120"/>
            <a:ext cx="2320925" cy="4397375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  <p:bldLst>
      <p:bldP spid="7" grpId="0"/>
    </p:bldLst>
  </p:timing>
</p:sld>
</file>

<file path=ppt/tags/tag1.xml><?xml version="1.0" encoding="utf-8"?>
<p:tagLst xmlns:p="http://schemas.openxmlformats.org/presentationml/2006/main">
  <p:tag name="KSO_WM_UNIT_PLACING_PICTURE_USER_VIEWPORT" val="{&quot;height&quot;:5142,&quot;width&quot;:2891}"/>
</p:tagLst>
</file>

<file path=ppt/tags/tag10.xml><?xml version="1.0" encoding="utf-8"?>
<p:tagLst xmlns:p="http://schemas.openxmlformats.org/presentationml/2006/main">
  <p:tag name="KSO_WM_BEAUTIFY_FLAG" val=""/>
</p:tagLst>
</file>

<file path=ppt/tags/tag11.xml><?xml version="1.0" encoding="utf-8"?>
<p:tagLst xmlns:p="http://schemas.openxmlformats.org/presentationml/2006/main">
  <p:tag name="KSO_WM_BEAUTIFY_FLAG" val=""/>
</p:tagLst>
</file>

<file path=ppt/tags/tag12.xml><?xml version="1.0" encoding="utf-8"?>
<p:tagLst xmlns:p="http://schemas.openxmlformats.org/presentationml/2006/main">
  <p:tag name="KSO_WM_BEAUTIFY_FLAG" val=""/>
</p:tagLst>
</file>

<file path=ppt/tags/tag13.xml><?xml version="1.0" encoding="utf-8"?>
<p:tagLst xmlns:p="http://schemas.openxmlformats.org/presentationml/2006/main">
  <p:tag name="KSO_WM_BEAUTIFY_FLAG" val=""/>
</p:tagLst>
</file>

<file path=ppt/tags/tag14.xml><?xml version="1.0" encoding="utf-8"?>
<p:tagLst xmlns:p="http://schemas.openxmlformats.org/presentationml/2006/main">
  <p:tag name="KSO_WM_BEAUTIFY_FLAG" val=""/>
</p:tagLst>
</file>

<file path=ppt/tags/tag15.xml><?xml version="1.0" encoding="utf-8"?>
<p:tagLst xmlns:p="http://schemas.openxmlformats.org/presentationml/2006/main">
  <p:tag name="KSO_WM_BEAUTIFY_FLAG" val=""/>
</p:tagLst>
</file>

<file path=ppt/tags/tag16.xml><?xml version="1.0" encoding="utf-8"?>
<p:tagLst xmlns:p="http://schemas.openxmlformats.org/presentationml/2006/main">
  <p:tag name="KSO_WM_BEAUTIFY_FLAG" val=""/>
</p:tagLst>
</file>

<file path=ppt/tags/tag17.xml><?xml version="1.0" encoding="utf-8"?>
<p:tagLst xmlns:p="http://schemas.openxmlformats.org/presentationml/2006/main">
  <p:tag name="KSO_WM_BEAUTIFY_FLAG" val=""/>
</p:tagLst>
</file>

<file path=ppt/tags/tag18.xml><?xml version="1.0" encoding="utf-8"?>
<p:tagLst xmlns:p="http://schemas.openxmlformats.org/presentationml/2006/main">
  <p:tag name="KSO_WM_BEAUTIFY_FLAG" val=""/>
</p:tagLst>
</file>

<file path=ppt/tags/tag19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M_UNIT_PLACING_PICTURE_USER_VIEWPORT" val="{&quot;height&quot;:5143,&quot;width&quot;:2892}"/>
</p:tagLst>
</file>

<file path=ppt/tags/tag20.xml><?xml version="1.0" encoding="utf-8"?>
<p:tagLst xmlns:p="http://schemas.openxmlformats.org/presentationml/2006/main">
  <p:tag name="KSO_WM_BEAUTIFY_FLAG" val=""/>
</p:tagLst>
</file>

<file path=ppt/tags/tag21.xml><?xml version="1.0" encoding="utf-8"?>
<p:tagLst xmlns:p="http://schemas.openxmlformats.org/presentationml/2006/main">
  <p:tag name="KSO_WM_BEAUTIFY_FLAG" val=""/>
</p:tagLst>
</file>

<file path=ppt/tags/tag22.xml><?xml version="1.0" encoding="utf-8"?>
<p:tagLst xmlns:p="http://schemas.openxmlformats.org/presentationml/2006/main">
  <p:tag name="KSO_WM_BEAUTIFY_FLAG" val=""/>
</p:tagLst>
</file>

<file path=ppt/tags/tag23.xml><?xml version="1.0" encoding="utf-8"?>
<p:tagLst xmlns:p="http://schemas.openxmlformats.org/presentationml/2006/main">
  <p:tag name="KSO_WM_BEAUTIFY_FLAG" val=""/>
</p:tagLst>
</file>

<file path=ppt/tags/tag24.xml><?xml version="1.0" encoding="utf-8"?>
<p:tagLst xmlns:p="http://schemas.openxmlformats.org/presentationml/2006/main">
  <p:tag name="KSO_WM_BEAUTIFY_FLAG" val=""/>
</p:tagLst>
</file>

<file path=ppt/tags/tag25.xml><?xml version="1.0" encoding="utf-8"?>
<p:tagLst xmlns:p="http://schemas.openxmlformats.org/presentationml/2006/main">
  <p:tag name="KSO_WM_BEAUTIFY_FLAG" val=""/>
</p:tagLst>
</file>

<file path=ppt/tags/tag26.xml><?xml version="1.0" encoding="utf-8"?>
<p:tagLst xmlns:p="http://schemas.openxmlformats.org/presentationml/2006/main">
  <p:tag name="KSO_WM_BEAUTIFY_FLAG" val=""/>
</p:tagLst>
</file>

<file path=ppt/tags/tag27.xml><?xml version="1.0" encoding="utf-8"?>
<p:tagLst xmlns:p="http://schemas.openxmlformats.org/presentationml/2006/main">
  <p:tag name="KSO_WM_BEAUTIFY_FLAG" val=""/>
</p:tagLst>
</file>

<file path=ppt/tags/tag28.xml><?xml version="1.0" encoding="utf-8"?>
<p:tagLst xmlns:p="http://schemas.openxmlformats.org/presentationml/2006/main">
  <p:tag name="KSO_WM_BEAUTIFY_FLAG" val=""/>
</p:tagLst>
</file>

<file path=ppt/tags/tag29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KSO_WM_UNIT_PLACING_PICTURE_USER_VIEWPORT" val="{&quot;height&quot;:5143,&quot;width&quot;:2891}"/>
</p:tagLst>
</file>

<file path=ppt/tags/tag30.xml><?xml version="1.0" encoding="utf-8"?>
<p:tagLst xmlns:p="http://schemas.openxmlformats.org/presentationml/2006/main">
  <p:tag name="KSO_WM_BEAUTIFY_FLAG" val=""/>
</p:tagLst>
</file>

<file path=ppt/tags/tag31.xml><?xml version="1.0" encoding="utf-8"?>
<p:tagLst xmlns:p="http://schemas.openxmlformats.org/presentationml/2006/main">
  <p:tag name="KSO_WM_BEAUTIFY_FLAG" val=""/>
</p:tagLst>
</file>

<file path=ppt/tags/tag32.xml><?xml version="1.0" encoding="utf-8"?>
<p:tagLst xmlns:p="http://schemas.openxmlformats.org/presentationml/2006/main">
  <p:tag name="KSO_WM_BEAUTIFY_FLAG" val=""/>
</p:tagLst>
</file>

<file path=ppt/tags/tag33.xml><?xml version="1.0" encoding="utf-8"?>
<p:tagLst xmlns:p="http://schemas.openxmlformats.org/presentationml/2006/main">
  <p:tag name="KSO_WM_BEAUTIFY_FLAG" val=""/>
</p:tagLst>
</file>

<file path=ppt/tags/tag34.xml><?xml version="1.0" encoding="utf-8"?>
<p:tagLst xmlns:p="http://schemas.openxmlformats.org/presentationml/2006/main">
  <p:tag name="KSO_WM_BEAUTIFY_FLAG" val=""/>
</p:tagLst>
</file>

<file path=ppt/tags/tag35.xml><?xml version="1.0" encoding="utf-8"?>
<p:tagLst xmlns:p="http://schemas.openxmlformats.org/presentationml/2006/main">
  <p:tag name="KSO_WM_BEAUTIFY_FLAG" val=""/>
</p:tagLst>
</file>

<file path=ppt/tags/tag36.xml><?xml version="1.0" encoding="utf-8"?>
<p:tagLst xmlns:p="http://schemas.openxmlformats.org/presentationml/2006/main">
  <p:tag name="KSO_WM_BEAUTIFY_FLAG" val=""/>
</p:tagLst>
</file>

<file path=ppt/tags/tag37.xml><?xml version="1.0" encoding="utf-8"?>
<p:tagLst xmlns:p="http://schemas.openxmlformats.org/presentationml/2006/main">
  <p:tag name="KSO_WM_BEAUTIFY_FLAG" val=""/>
</p:tagLst>
</file>

<file path=ppt/tags/tag38.xml><?xml version="1.0" encoding="utf-8"?>
<p:tagLst xmlns:p="http://schemas.openxmlformats.org/presentationml/2006/main">
  <p:tag name="KSO_WM_BEAUTIFY_FLAG" val=""/>
</p:tagLst>
</file>

<file path=ppt/tags/tag39.xml><?xml version="1.0" encoding="utf-8"?>
<p:tagLst xmlns:p="http://schemas.openxmlformats.org/presentationml/2006/main">
  <p:tag name="KSO_WM_BEAUTIFY_FLAG" val=""/>
</p:tagLst>
</file>

<file path=ppt/tags/tag4.xml><?xml version="1.0" encoding="utf-8"?>
<p:tagLst xmlns:p="http://schemas.openxmlformats.org/presentationml/2006/main">
  <p:tag name="KSO_WM_UNIT_PLACING_PICTURE_USER_VIEWPORT" val="{&quot;height&quot;:4901,&quot;width&quot;:2757}"/>
</p:tagLst>
</file>

<file path=ppt/tags/tag40.xml><?xml version="1.0" encoding="utf-8"?>
<p:tagLst xmlns:p="http://schemas.openxmlformats.org/presentationml/2006/main">
  <p:tag name="KSO_WM_BEAUTIFY_FLAG" val=""/>
</p:tagLst>
</file>

<file path=ppt/tags/tag41.xml><?xml version="1.0" encoding="utf-8"?>
<p:tagLst xmlns:p="http://schemas.openxmlformats.org/presentationml/2006/main">
  <p:tag name="KSO_WM_BEAUTIFY_FLAG" val=""/>
</p:tagLst>
</file>

<file path=ppt/tags/tag42.xml><?xml version="1.0" encoding="utf-8"?>
<p:tagLst xmlns:p="http://schemas.openxmlformats.org/presentationml/2006/main">
  <p:tag name="KSO_WM_BEAUTIFY_FLAG" val=""/>
</p:tagLst>
</file>

<file path=ppt/tags/tag43.xml><?xml version="1.0" encoding="utf-8"?>
<p:tagLst xmlns:p="http://schemas.openxmlformats.org/presentationml/2006/main">
  <p:tag name="KSO_WM_BEAUTIFY_FLAG" val=""/>
</p:tagLst>
</file>

<file path=ppt/tags/tag44.xml><?xml version="1.0" encoding="utf-8"?>
<p:tagLst xmlns:p="http://schemas.openxmlformats.org/presentationml/2006/main">
  <p:tag name="KSO_WM_BEAUTIFY_FLAG" val=""/>
</p:tagLst>
</file>

<file path=ppt/tags/tag45.xml><?xml version="1.0" encoding="utf-8"?>
<p:tagLst xmlns:p="http://schemas.openxmlformats.org/presentationml/2006/main">
  <p:tag name="KSO_WM_BEAUTIFY_FLAG" val=""/>
</p:tagLst>
</file>

<file path=ppt/tags/tag46.xml><?xml version="1.0" encoding="utf-8"?>
<p:tagLst xmlns:p="http://schemas.openxmlformats.org/presentationml/2006/main">
  <p:tag name="KSO_WM_BEAUTIFY_FLAG" val=""/>
</p:tagLst>
</file>

<file path=ppt/tags/tag47.xml><?xml version="1.0" encoding="utf-8"?>
<p:tagLst xmlns:p="http://schemas.openxmlformats.org/presentationml/2006/main">
  <p:tag name="KSO_WM_BEAUTIFY_FLAG" val=""/>
</p:tagLst>
</file>

<file path=ppt/tags/tag48.xml><?xml version="1.0" encoding="utf-8"?>
<p:tagLst xmlns:p="http://schemas.openxmlformats.org/presentationml/2006/main">
  <p:tag name="KSO_WM_BEAUTIFY_FLAG" val=""/>
</p:tagLst>
</file>

<file path=ppt/tags/tag49.xml><?xml version="1.0" encoding="utf-8"?>
<p:tagLst xmlns:p="http://schemas.openxmlformats.org/presentationml/2006/main">
  <p:tag name="KSO_WM_BEAUTIFY_FLAG" val=""/>
</p:tagLst>
</file>

<file path=ppt/tags/tag5.xml><?xml version="1.0" encoding="utf-8"?>
<p:tagLst xmlns:p="http://schemas.openxmlformats.org/presentationml/2006/main">
  <p:tag name="KSO_WM_UNIT_PLACING_PICTURE_USER_VIEWPORT" val="{&quot;height&quot;:5142,&quot;width&quot;:2891}"/>
</p:tagLst>
</file>

<file path=ppt/tags/tag50.xml><?xml version="1.0" encoding="utf-8"?>
<p:tagLst xmlns:p="http://schemas.openxmlformats.org/presentationml/2006/main">
  <p:tag name="KSO_WM_BEAUTIFY_FLAG" val=""/>
</p:tagLst>
</file>

<file path=ppt/tags/tag51.xml><?xml version="1.0" encoding="utf-8"?>
<p:tagLst xmlns:p="http://schemas.openxmlformats.org/presentationml/2006/main">
  <p:tag name="KSO_WM_BEAUTIFY_FLAG" val=""/>
</p:tagLst>
</file>

<file path=ppt/tags/tag52.xml><?xml version="1.0" encoding="utf-8"?>
<p:tagLst xmlns:p="http://schemas.openxmlformats.org/presentationml/2006/main">
  <p:tag name="KSO_WM_BEAUTIFY_FLAG" val=""/>
</p:tagLst>
</file>

<file path=ppt/tags/tag53.xml><?xml version="1.0" encoding="utf-8"?>
<p:tagLst xmlns:p="http://schemas.openxmlformats.org/presentationml/2006/main">
  <p:tag name="KSO_WM_BEAUTIFY_FLAG" val=""/>
</p:tagLst>
</file>

<file path=ppt/tags/tag54.xml><?xml version="1.0" encoding="utf-8"?>
<p:tagLst xmlns:p="http://schemas.openxmlformats.org/presentationml/2006/main">
  <p:tag name="KSO_WM_BEAUTIFY_FLAG" val=""/>
</p:tagLst>
</file>

<file path=ppt/tags/tag55.xml><?xml version="1.0" encoding="utf-8"?>
<p:tagLst xmlns:p="http://schemas.openxmlformats.org/presentationml/2006/main">
  <p:tag name="COMMONDATA" val="eyJoZGlkIjoiNTQ5YTlhNTIzOGI0MDBjZmQxNzViMTZhODk2YWI3MmYifQ=="/>
  <p:tag name="KSO_WPP_MARK_KEY" val="13eb56d6-3c4e-4b4f-8d8b-2b8b9b1332e1"/>
</p:tagLst>
</file>

<file path=ppt/tags/tag6.xml><?xml version="1.0" encoding="utf-8"?>
<p:tagLst xmlns:p="http://schemas.openxmlformats.org/presentationml/2006/main">
  <p:tag name="KSO_WM_UNIT_PLACING_PICTURE_USER_VIEWPORT" val="{&quot;height&quot;:5143,&quot;width&quot;:2892}"/>
</p:tagLst>
</file>

<file path=ppt/tags/tag7.xml><?xml version="1.0" encoding="utf-8"?>
<p:tagLst xmlns:p="http://schemas.openxmlformats.org/presentationml/2006/main">
  <p:tag name="KSO_WM_UNIT_PLACING_PICTURE_USER_VIEWPORT" val="{&quot;height&quot;:5143,&quot;width&quot;:2891}"/>
</p:tagLst>
</file>

<file path=ppt/tags/tag8.xml><?xml version="1.0" encoding="utf-8"?>
<p:tagLst xmlns:p="http://schemas.openxmlformats.org/presentationml/2006/main">
  <p:tag name="KSO_WM_UNIT_PLACING_PICTURE_USER_VIEWPORT" val="{&quot;height&quot;:4901,&quot;width&quot;:2757}"/>
</p:tagLst>
</file>

<file path=ppt/tags/tag9.xml><?xml version="1.0" encoding="utf-8"?>
<p:tagLst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​​">
  <a:themeElements>
    <a:clrScheme name="纸张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3871</Words>
  <Application>WPS 演示</Application>
  <PresentationFormat>宽屏</PresentationFormat>
  <Paragraphs>151</Paragraphs>
  <Slides>24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7" baseType="lpstr">
      <vt:lpstr>Arial</vt:lpstr>
      <vt:lpstr>宋体</vt:lpstr>
      <vt:lpstr>Wingdings</vt:lpstr>
      <vt:lpstr>印品黑体</vt:lpstr>
      <vt:lpstr>微软雅黑</vt:lpstr>
      <vt:lpstr>Arial Narrow</vt:lpstr>
      <vt:lpstr>黑体</vt:lpstr>
      <vt:lpstr>Calibri</vt:lpstr>
      <vt:lpstr>Arial Unicode MS</vt:lpstr>
      <vt:lpstr>等线 Light</vt:lpstr>
      <vt:lpstr>等线</vt:lpstr>
      <vt:lpstr>Wingdings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ESF009</dc:creator>
  <cp:lastModifiedBy>   </cp:lastModifiedBy>
  <cp:revision>380</cp:revision>
  <dcterms:created xsi:type="dcterms:W3CDTF">2022-01-17T01:35:00Z</dcterms:created>
  <dcterms:modified xsi:type="dcterms:W3CDTF">2024-10-25T04:12:58Z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2052-12.1.0.18608</vt:lpwstr>
  </property>
  <property fmtid="{D5CDD505-2E9C-101B-9397-08002B2CF9AE}" pid="3" name="ICV">
    <vt:lpwstr>F436B963577C43B3A1ED2C29A2018F60_13</vt:lpwstr>
  </property>
</Properties>
</file>