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43"/>
  </p:handoutMasterIdLst>
  <p:sldIdLst>
    <p:sldId id="318" r:id="rId3"/>
    <p:sldId id="510" r:id="rId5"/>
    <p:sldId id="469" r:id="rId6"/>
    <p:sldId id="452" r:id="rId7"/>
    <p:sldId id="463" r:id="rId8"/>
    <p:sldId id="464" r:id="rId9"/>
    <p:sldId id="473" r:id="rId10"/>
    <p:sldId id="545" r:id="rId11"/>
    <p:sldId id="546" r:id="rId12"/>
    <p:sldId id="547" r:id="rId13"/>
    <p:sldId id="480" r:id="rId14"/>
    <p:sldId id="502" r:id="rId15"/>
    <p:sldId id="482" r:id="rId16"/>
    <p:sldId id="488" r:id="rId17"/>
    <p:sldId id="505" r:id="rId18"/>
    <p:sldId id="504" r:id="rId19"/>
    <p:sldId id="507" r:id="rId20"/>
    <p:sldId id="506" r:id="rId21"/>
    <p:sldId id="513" r:id="rId22"/>
    <p:sldId id="514" r:id="rId23"/>
    <p:sldId id="515" r:id="rId24"/>
    <p:sldId id="580" r:id="rId25"/>
    <p:sldId id="581" r:id="rId26"/>
    <p:sldId id="521" r:id="rId27"/>
    <p:sldId id="548" r:id="rId28"/>
    <p:sldId id="549" r:id="rId29"/>
    <p:sldId id="550" r:id="rId30"/>
    <p:sldId id="551" r:id="rId31"/>
    <p:sldId id="522" r:id="rId32"/>
    <p:sldId id="524" r:id="rId33"/>
    <p:sldId id="525" r:id="rId34"/>
    <p:sldId id="526" r:id="rId35"/>
    <p:sldId id="527" r:id="rId36"/>
    <p:sldId id="528" r:id="rId37"/>
    <p:sldId id="529" r:id="rId38"/>
    <p:sldId id="530" r:id="rId39"/>
    <p:sldId id="531" r:id="rId40"/>
    <p:sldId id="532" r:id="rId41"/>
    <p:sldId id="533" r:id="rId42"/>
  </p:sldIdLst>
  <p:sldSz cx="12192000" cy="6858000"/>
  <p:notesSz cx="6858000" cy="9144000"/>
  <p:custDataLst>
    <p:tags r:id="rId4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1C1FF"/>
    <a:srgbClr val="020107"/>
    <a:srgbClr val="FEC101"/>
    <a:srgbClr val="0987EB"/>
    <a:srgbClr val="FD9303"/>
    <a:srgbClr val="F9F9FA"/>
    <a:srgbClr val="484C5A"/>
    <a:srgbClr val="20283D"/>
    <a:srgbClr val="4A4D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660"/>
  </p:normalViewPr>
  <p:slideViewPr>
    <p:cSldViewPr snapToGrid="0">
      <p:cViewPr varScale="1">
        <p:scale>
          <a:sx n="66" d="100"/>
          <a:sy n="66" d="100"/>
        </p:scale>
        <p:origin x="4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7" Type="http://schemas.openxmlformats.org/officeDocument/2006/relationships/tags" Target="tags/tag62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handoutMaster" Target="handoutMasters/handoutMaster1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FEEBD-40B6-488C-A8CA-BFCDFA65EF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6A7212-17FA-43AA-85E3-2B6D037860C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6BB6E-E7BA-4A70-904F-7DAF486B23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D26EB0D8-D049-4A31-8F2D-814DBCEBC8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A77D73C6-6C2F-48CB-8888-B8D11C5DB6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688B6E5A-FC71-4ABB-95F4-065188AE9C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9D54DFC5-C639-4E22-997A-80748E5D9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3.png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8.png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9.png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0.png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image" Target="../media/image28.png"/><Relationship Id="rId1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0.png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1.png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2.png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4.png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44.png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image" Target="../media/image43.png"/><Relationship Id="rId1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45.png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46.png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47.png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image" Target="../media/image46.png"/><Relationship Id="rId1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.pn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5.png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658620" y="2134553"/>
            <a:ext cx="8764905" cy="2893695"/>
            <a:chOff x="2612" y="3103"/>
            <a:chExt cx="13803" cy="4557"/>
          </a:xfrm>
        </p:grpSpPr>
        <p:sp>
          <p:nvSpPr>
            <p:cNvPr id="74" name="_3"/>
            <p:cNvSpPr/>
            <p:nvPr/>
          </p:nvSpPr>
          <p:spPr>
            <a:xfrm>
              <a:off x="2612" y="4254"/>
              <a:ext cx="13803" cy="1452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尔雅网络通识课学习指南</a:t>
              </a:r>
              <a:endParaRPr lang="zh-CN" altLang="en-US" sz="5400" b="1" spc="1400" dirty="0"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598" y="3103"/>
              <a:ext cx="8004" cy="115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5000"/>
                </a:lnSpc>
                <a:spcAft>
                  <a:spcPts val="600"/>
                </a:spcAft>
              </a:pPr>
              <a:endParaRPr lang="zh-CN" altLang="en-US" sz="2000" cap="all" dirty="0">
                <a:ln w="0"/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1549" y="6794"/>
              <a:ext cx="4734" cy="866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_3"/>
            <p:cNvSpPr/>
            <p:nvPr/>
          </p:nvSpPr>
          <p:spPr>
            <a:xfrm>
              <a:off x="11788" y="6853"/>
              <a:ext cx="4256" cy="790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en-US" altLang="zh-CN" sz="2665" b="1" dirty="0">
                  <a:solidFill>
                    <a:srgbClr val="01C1FF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 </a:t>
              </a:r>
              <a:r>
                <a:rPr lang="zh-CN" altLang="zh-CN" sz="2665" b="1" dirty="0">
                  <a:solidFill>
                    <a:srgbClr val="01C1FF"/>
                  </a:solidFill>
                  <a:latin typeface="微软雅黑" panose="020B0503020204020204" charset="-122"/>
                  <a:ea typeface="微软雅黑" panose="020B0503020204020204" charset="-122"/>
                </a:rPr>
                <a:t>陕西 教务</a:t>
              </a:r>
              <a:endPara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3" name="图片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467" y="254544"/>
            <a:ext cx="2030965" cy="80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386080" y="915670"/>
            <a:ext cx="524510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方法一：在选课页面，点击课程右下方的“退课”</a:t>
            </a:r>
            <a:endParaRPr lang="zh-CN" altLang="en-US" sz="28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5273" y="75988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退课操作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0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63" y="1868488"/>
            <a:ext cx="5324475" cy="361886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6118225" y="975360"/>
            <a:ext cx="58000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方法二：在课程界面，点击“退课”</a:t>
            </a:r>
            <a:endParaRPr lang="zh-CN" altLang="en-US" sz="28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1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8225" y="1868805"/>
            <a:ext cx="6054725" cy="36182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604010" y="5911850"/>
            <a:ext cx="52451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注意选课时间与限选要求</a:t>
            </a:r>
            <a:endParaRPr lang="zh-CN" altLang="en-US" sz="28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爆炸形: 14 pt  1"/>
          <p:cNvSpPr/>
          <p:nvPr/>
        </p:nvSpPr>
        <p:spPr>
          <a:xfrm>
            <a:off x="5710829" y="4822046"/>
            <a:ext cx="2715398" cy="2097230"/>
          </a:xfrm>
          <a:prstGeom prst="irregularSeal2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 b="1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 rot="20192077">
            <a:off x="5977890" y="5724525"/>
            <a:ext cx="20421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非常重要！！</a:t>
            </a:r>
            <a:endParaRPr lang="zh-CN" altLang="en-US" sz="2400" dirty="0">
              <a:solidFill>
                <a:schemeClr val="bg1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920933" y="1649095"/>
            <a:ext cx="235013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4400" dirty="0">
                <a:solidFill>
                  <a:schemeClr val="bg1"/>
                </a:solidFill>
                <a:latin typeface="Century Gothic" panose="020B0502020202020204" charset="0"/>
                <a:ea typeface="Meiryo UI" panose="020B0604030504040204" charset="-128"/>
                <a:sym typeface="微软雅黑 Light" panose="020B0502040204020203" pitchFamily="34" charset="-122"/>
              </a:rPr>
              <a:t>03</a:t>
            </a:r>
            <a:endParaRPr lang="en-US" altLang="zh-CN" sz="14400" dirty="0">
              <a:solidFill>
                <a:schemeClr val="bg1"/>
              </a:solidFill>
              <a:latin typeface="Century Gothic" panose="020B0502020202020204" charset="0"/>
              <a:ea typeface="Meiryo UI" panose="020B0604030504040204" charset="-128"/>
              <a:sym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51530" y="4015105"/>
            <a:ext cx="5488940" cy="5016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学习课程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397510" y="812165"/>
            <a:ext cx="122751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在课程模块下，可以看到课程时间</a:t>
            </a:r>
            <a:endParaRPr 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indent="304800"/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“课程封面”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，即可进入课程学习界面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922683" y="4285827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选择自选课程</a:t>
            </a:r>
            <a:endParaRPr lang="zh-CN" altLang="en-US" sz="2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485" y="1905000"/>
            <a:ext cx="10485120" cy="451739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12" name="文本框 11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 234"/>
          <p:cNvSpPr/>
          <p:nvPr/>
        </p:nvSpPr>
        <p:spPr>
          <a:xfrm rot="10800000">
            <a:off x="2531110" y="4171950"/>
            <a:ext cx="1698625" cy="834390"/>
          </a:xfrm>
          <a:custGeom>
            <a:avLst/>
            <a:gdLst>
              <a:gd name="connsiteX0" fmla="*/ 153754 w 935330"/>
              <a:gd name="connsiteY0" fmla="*/ 0 h 460000"/>
              <a:gd name="connsiteX1" fmla="*/ 781576 w 935330"/>
              <a:gd name="connsiteY1" fmla="*/ 0 h 460000"/>
              <a:gd name="connsiteX2" fmla="*/ 935330 w 935330"/>
              <a:gd name="connsiteY2" fmla="*/ 153754 h 460000"/>
              <a:gd name="connsiteX3" fmla="*/ 781576 w 935330"/>
              <a:gd name="connsiteY3" fmla="*/ 307508 h 460000"/>
              <a:gd name="connsiteX4" fmla="*/ 295997 w 935330"/>
              <a:gd name="connsiteY4" fmla="*/ 307508 h 460000"/>
              <a:gd name="connsiteX5" fmla="*/ 99282 w 935330"/>
              <a:gd name="connsiteY5" fmla="*/ 460000 h 460000"/>
              <a:gd name="connsiteX6" fmla="*/ 209707 w 935330"/>
              <a:gd name="connsiteY6" fmla="*/ 307508 h 460000"/>
              <a:gd name="connsiteX7" fmla="*/ 153754 w 935330"/>
              <a:gd name="connsiteY7" fmla="*/ 307508 h 460000"/>
              <a:gd name="connsiteX8" fmla="*/ 0 w 935330"/>
              <a:gd name="connsiteY8" fmla="*/ 153754 h 460000"/>
              <a:gd name="connsiteX9" fmla="*/ 153754 w 935330"/>
              <a:gd name="connsiteY9" fmla="*/ 0 h 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5330" h="460000">
                <a:moveTo>
                  <a:pt x="153754" y="0"/>
                </a:moveTo>
                <a:lnTo>
                  <a:pt x="781576" y="0"/>
                </a:lnTo>
                <a:cubicBezTo>
                  <a:pt x="866492" y="0"/>
                  <a:pt x="935330" y="68838"/>
                  <a:pt x="935330" y="153754"/>
                </a:cubicBezTo>
                <a:cubicBezTo>
                  <a:pt x="935330" y="238670"/>
                  <a:pt x="866492" y="307508"/>
                  <a:pt x="781576" y="307508"/>
                </a:cubicBezTo>
                <a:lnTo>
                  <a:pt x="295997" y="307508"/>
                </a:lnTo>
                <a:lnTo>
                  <a:pt x="99282" y="460000"/>
                </a:lnTo>
                <a:lnTo>
                  <a:pt x="209707" y="307508"/>
                </a:lnTo>
                <a:lnTo>
                  <a:pt x="153754" y="307508"/>
                </a:lnTo>
                <a:cubicBezTo>
                  <a:pt x="68838" y="307508"/>
                  <a:pt x="0" y="238670"/>
                  <a:pt x="0" y="153754"/>
                </a:cubicBezTo>
                <a:cubicBezTo>
                  <a:pt x="0" y="68838"/>
                  <a:pt x="68838" y="0"/>
                  <a:pt x="15375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670810" y="4545965"/>
            <a:ext cx="43243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点击</a:t>
            </a:r>
            <a:r>
              <a:rPr lang="en-US" altLang="zh-CN"/>
              <a:t>“</a:t>
            </a:r>
            <a:r>
              <a:rPr lang="zh-CN" altLang="zh-CN"/>
              <a:t>课程封面</a:t>
            </a:r>
            <a:r>
              <a:rPr lang="en-US" altLang="zh-CN"/>
              <a:t>”</a:t>
            </a: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309880" y="812165"/>
            <a:ext cx="1105916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+mn-ea"/>
                <a:sym typeface="+mn-ea"/>
              </a:rPr>
              <a:t>首先需要大家点击“进度”，查看课程考核比例，了解获得成绩办法；</a:t>
            </a:r>
            <a:endParaRPr lang="en-US" altLang="zh-CN" sz="2800" b="1" dirty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2800" b="1" dirty="0">
                <a:solidFill>
                  <a:schemeClr val="bg1"/>
                </a:solidFill>
                <a:latin typeface="+mn-ea"/>
                <a:sym typeface="+mn-ea"/>
              </a:rPr>
              <a:t>线上考核项目一般为观看视频、做测验、参加考试等，成绩由各部分加权得到。考核比例即加权系数。</a:t>
            </a:r>
            <a:endParaRPr lang="en-US" altLang="zh-CN" sz="2800" b="1" dirty="0">
              <a:solidFill>
                <a:schemeClr val="bg1"/>
              </a:solidFill>
              <a:latin typeface="+mn-ea"/>
            </a:endParaRPr>
          </a:p>
          <a:p>
            <a:endParaRPr lang="en-US" altLang="zh-CN" sz="2800" b="1" dirty="0">
              <a:solidFill>
                <a:schemeClr val="bg1"/>
              </a:solidFill>
              <a:latin typeface="+mn-ea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2535" y="2231390"/>
            <a:ext cx="9516110" cy="447865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5" name="矩形 4"/>
          <p:cNvSpPr/>
          <p:nvPr/>
        </p:nvSpPr>
        <p:spPr>
          <a:xfrm>
            <a:off x="6582410" y="2439670"/>
            <a:ext cx="467360" cy="2933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735868" y="42053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85682" y="97155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章节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082800" y="971550"/>
            <a:ext cx="3234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必须完成的任务点</a:t>
            </a:r>
            <a:endParaRPr lang="zh-CN" altLang="en-US" sz="2400">
              <a:solidFill>
                <a:schemeClr val="bg1"/>
              </a:solidFill>
              <a:sym typeface="+mn-ea"/>
            </a:endParaRPr>
          </a:p>
          <a:p>
            <a:endParaRPr lang="zh-CN" altLang="en-US" sz="2400">
              <a:solidFill>
                <a:schemeClr val="bg1"/>
              </a:solidFill>
              <a:sym typeface="+mn-ea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778000" y="1081405"/>
            <a:ext cx="304800" cy="304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450" y="1668145"/>
            <a:ext cx="7336155" cy="495173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635" y="1667510"/>
            <a:ext cx="7821295" cy="4952365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735868" y="42053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26347" y="97155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视频观看</a:t>
            </a:r>
            <a:endParaRPr lang="en-US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75" y="1575435"/>
            <a:ext cx="5702300" cy="495808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8230" y="1574800"/>
            <a:ext cx="5932805" cy="495871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MH_Other_1"/>
          <p:cNvSpPr txBox="1">
            <a:spLocks noChangeArrowheads="1"/>
          </p:cNvSpPr>
          <p:nvPr/>
        </p:nvSpPr>
        <p:spPr bwMode="auto">
          <a:xfrm>
            <a:off x="820373" y="2971799"/>
            <a:ext cx="516731" cy="721519"/>
          </a:xfrm>
          <a:prstGeom prst="rect">
            <a:avLst/>
          </a:prstGeom>
          <a:solidFill>
            <a:srgbClr val="82DE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00000"/>
              </a:lnSpc>
              <a:buSzTx/>
              <a:buFontTx/>
              <a:buNone/>
            </a:pPr>
            <a:r>
              <a:rPr kumimoji="0" lang="en-US" altLang="zh-CN" sz="4950" b="1">
                <a:solidFill>
                  <a:srgbClr val="FEFFFF"/>
                </a:solidFill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endParaRPr kumimoji="0" lang="zh-CN" altLang="en-US" sz="4950" b="1">
              <a:solidFill>
                <a:srgbClr val="FE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MH_SubTitle_1"/>
          <p:cNvSpPr>
            <a:spLocks noChangeArrowheads="1"/>
          </p:cNvSpPr>
          <p:nvPr/>
        </p:nvSpPr>
        <p:spPr bwMode="auto">
          <a:xfrm>
            <a:off x="1489505" y="2842022"/>
            <a:ext cx="2858184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ts val="2300"/>
              </a:lnSpc>
              <a:buSzTx/>
              <a:buFontTx/>
              <a:buNone/>
            </a:pPr>
            <a:r>
              <a:rPr kumimoji="0" lang="zh-CN" altLang="en-US" sz="1350" b="1" dirty="0">
                <a:solidFill>
                  <a:srgbClr val="FFC000"/>
                </a:solidFill>
                <a:ea typeface="微软雅黑" panose="020B0503020204020204" charset="-122"/>
                <a:sym typeface="Arial" panose="020B0604020202020204" pitchFamily="34" charset="0"/>
              </a:rPr>
              <a:t>章节测验一旦提交就无法更改，请提交前一定要确认试题是否是全部完成</a:t>
            </a:r>
            <a:endParaRPr kumimoji="0" lang="zh-CN" altLang="en-US" sz="1350" b="1" dirty="0">
              <a:solidFill>
                <a:srgbClr val="FFC000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" name="MH_Other_3"/>
          <p:cNvSpPr txBox="1">
            <a:spLocks noChangeArrowheads="1"/>
          </p:cNvSpPr>
          <p:nvPr/>
        </p:nvSpPr>
        <p:spPr bwMode="auto">
          <a:xfrm>
            <a:off x="820373" y="4006991"/>
            <a:ext cx="516731" cy="719791"/>
          </a:xfrm>
          <a:prstGeom prst="rect">
            <a:avLst/>
          </a:prstGeom>
          <a:solidFill>
            <a:srgbClr val="02AC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00000"/>
              </a:lnSpc>
              <a:buSzTx/>
              <a:buFontTx/>
              <a:buNone/>
            </a:pPr>
            <a:r>
              <a:rPr kumimoji="0" lang="en-US" altLang="zh-CN" sz="4950" b="1">
                <a:solidFill>
                  <a:srgbClr val="FEFFFF"/>
                </a:solidFill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endParaRPr kumimoji="0" lang="zh-CN" altLang="en-US" sz="4950" b="1">
              <a:solidFill>
                <a:srgbClr val="FE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5" name="MH_SubTitle_2"/>
          <p:cNvSpPr>
            <a:spLocks noChangeArrowheads="1"/>
          </p:cNvSpPr>
          <p:nvPr/>
        </p:nvSpPr>
        <p:spPr bwMode="auto">
          <a:xfrm>
            <a:off x="1489505" y="3877866"/>
            <a:ext cx="2858184" cy="9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ts val="2300"/>
              </a:lnSpc>
              <a:buSzTx/>
              <a:buFontTx/>
              <a:buNone/>
            </a:pPr>
            <a:r>
              <a:rPr kumimoji="0" lang="zh-CN" altLang="en-US" sz="1350" b="1" dirty="0">
                <a:solidFill>
                  <a:srgbClr val="FFC000"/>
                </a:solidFill>
                <a:ea typeface="微软雅黑" panose="020B0503020204020204" charset="-122"/>
                <a:sym typeface="Arial" panose="020B0604020202020204" pitchFamily="34" charset="0"/>
              </a:rPr>
              <a:t>保存章节测验只是保存当前完成的选项，不是提交作业，如果只保存不提交的话，是没有作业成绩的</a:t>
            </a:r>
            <a:endParaRPr kumimoji="0" lang="zh-CN" altLang="en-US" sz="1350" b="1" dirty="0">
              <a:solidFill>
                <a:srgbClr val="FFC000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6" name="MH_Other_5"/>
          <p:cNvSpPr txBox="1">
            <a:spLocks noChangeArrowheads="1"/>
          </p:cNvSpPr>
          <p:nvPr/>
        </p:nvSpPr>
        <p:spPr bwMode="auto">
          <a:xfrm>
            <a:off x="820373" y="5041970"/>
            <a:ext cx="516731" cy="720655"/>
          </a:xfrm>
          <a:prstGeom prst="rect">
            <a:avLst/>
          </a:prstGeom>
          <a:solidFill>
            <a:srgbClr val="A36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00000"/>
              </a:lnSpc>
              <a:buSzTx/>
              <a:buFontTx/>
              <a:buNone/>
            </a:pPr>
            <a:r>
              <a:rPr kumimoji="0" lang="en-US" altLang="zh-CN" sz="4950" b="1">
                <a:solidFill>
                  <a:srgbClr val="FEFFFF"/>
                </a:solidFill>
                <a:ea typeface="微软雅黑" panose="020B0503020204020204" charset="-122"/>
                <a:sym typeface="Arial" panose="020B0604020202020204" pitchFamily="34" charset="0"/>
              </a:rPr>
              <a:t>3</a:t>
            </a:r>
            <a:endParaRPr kumimoji="0" lang="zh-CN" altLang="en-US" sz="4950" b="1">
              <a:solidFill>
                <a:srgbClr val="FE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7" name="MH_SubTitle_3"/>
          <p:cNvSpPr>
            <a:spLocks noChangeArrowheads="1"/>
          </p:cNvSpPr>
          <p:nvPr/>
        </p:nvSpPr>
        <p:spPr bwMode="auto">
          <a:xfrm>
            <a:off x="1489505" y="4912519"/>
            <a:ext cx="2858184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ts val="2300"/>
              </a:lnSpc>
              <a:buSzTx/>
              <a:buFontTx/>
              <a:buNone/>
            </a:pPr>
            <a:r>
              <a:rPr kumimoji="0" lang="zh-CN" altLang="en-US" sz="1350" b="1" dirty="0">
                <a:solidFill>
                  <a:srgbClr val="FFC000"/>
                </a:solidFill>
                <a:ea typeface="微软雅黑" panose="020B0503020204020204" charset="-122"/>
                <a:sym typeface="Arial" panose="020B0604020202020204" pitchFamily="34" charset="0"/>
              </a:rPr>
              <a:t>作业提交不成功的话，建议先换谷歌浏览器和网络环境好的地方尝试</a:t>
            </a:r>
            <a:r>
              <a:rPr kumimoji="0" lang="zh-CN" altLang="en-US" sz="1350" b="1" dirty="0" smtClean="0">
                <a:solidFill>
                  <a:srgbClr val="FFC000"/>
                </a:solidFill>
                <a:ea typeface="微软雅黑" panose="020B0503020204020204" charset="-122"/>
                <a:sym typeface="Arial" panose="020B0604020202020204" pitchFamily="34" charset="0"/>
              </a:rPr>
              <a:t>提交</a:t>
            </a:r>
            <a:endParaRPr kumimoji="0" lang="zh-CN" altLang="en-US" sz="1350" b="1" dirty="0">
              <a:solidFill>
                <a:srgbClr val="FFC000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0569" y="2222466"/>
            <a:ext cx="1916906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</a:rPr>
              <a:t>注意</a:t>
            </a:r>
            <a:endParaRPr lang="zh-CN" altLang="en-US" sz="3000" b="1" dirty="0">
              <a:solidFill>
                <a:srgbClr val="FF0000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85682" y="97155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测验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05485" y="1473200"/>
            <a:ext cx="5596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开始答题</a:t>
            </a:r>
            <a:r>
              <a:rPr lang="en-US" altLang="zh-CN" sz="2400" b="1">
                <a:solidFill>
                  <a:schemeClr val="bg1"/>
                </a:solidFill>
              </a:rPr>
              <a:t>--</a:t>
            </a:r>
            <a:r>
              <a:rPr lang="zh-CN" altLang="en-US" sz="2400" b="1">
                <a:solidFill>
                  <a:schemeClr val="bg1"/>
                </a:solidFill>
              </a:rPr>
              <a:t>提交作业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5805" y="859790"/>
            <a:ext cx="5055235" cy="587184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735868" y="42053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443432" y="821055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考试</a:t>
            </a:r>
            <a:endParaRPr lang="zh-CN" altLang="en-US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670175" y="1473200"/>
            <a:ext cx="60439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266700" algn="l"/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需符合考试时间及考试条件方能才加考试</a:t>
            </a:r>
            <a:endParaRPr lang="zh-CN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70" y="2374265"/>
            <a:ext cx="11410950" cy="386715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8900" y="1732915"/>
            <a:ext cx="9638030" cy="490029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00" name="文本框 99"/>
          <p:cNvSpPr txBox="1"/>
          <p:nvPr/>
        </p:nvSpPr>
        <p:spPr>
          <a:xfrm>
            <a:off x="165100" y="779780"/>
            <a:ext cx="1186180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/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如果同学们在学习过程中遇到视频加载失败、任务点无法解锁等问题，可以在</a:t>
            </a:r>
            <a:r>
              <a:rPr 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首页</a:t>
            </a:r>
            <a:r>
              <a:rPr 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右下角点击</a:t>
            </a:r>
            <a:r>
              <a:rPr 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在线客服</a:t>
            </a:r>
            <a:r>
              <a:rPr 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，联系在线客服进行解决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510665" y="1911350"/>
            <a:ext cx="9939020" cy="23069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zh-CN" sz="48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学习方式二：</a:t>
            </a:r>
            <a:endParaRPr lang="zh-CN" altLang="zh-CN" sz="48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  <a:p>
            <a:pPr algn="ctr">
              <a:lnSpc>
                <a:spcPct val="100000"/>
              </a:lnSpc>
              <a:buClrTx/>
              <a:buSzTx/>
              <a:buFontTx/>
            </a:pPr>
            <a:endParaRPr lang="zh-CN" altLang="zh-CN" sz="48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zh-CN" sz="48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使用手机端学习尔雅课程</a:t>
            </a:r>
            <a:endParaRPr lang="zh-CN" altLang="zh-CN" sz="48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919605" y="2275840"/>
            <a:ext cx="8352155" cy="23069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学习方式一：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  <a:p>
            <a:pPr algn="ctr">
              <a:lnSpc>
                <a:spcPct val="100000"/>
              </a:lnSpc>
              <a:buClrTx/>
              <a:buSzTx/>
              <a:buFontTx/>
            </a:pPr>
            <a:endParaRPr lang="zh-CN" altLang="en-US" sz="4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使用</a:t>
            </a:r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PC</a:t>
            </a: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端学习尔雅课程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920933" y="1649095"/>
            <a:ext cx="235013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4400" dirty="0">
                <a:solidFill>
                  <a:schemeClr val="bg1"/>
                </a:solidFill>
                <a:latin typeface="Century Gothic" panose="020B0502020202020204" charset="0"/>
                <a:ea typeface="Meiryo UI" panose="020B0604030504040204" charset="-128"/>
                <a:sym typeface="微软雅黑 Light" panose="020B0502040204020203" pitchFamily="34" charset="-122"/>
              </a:rPr>
              <a:t>01</a:t>
            </a:r>
            <a:endParaRPr lang="en-US" altLang="zh-CN" sz="14400" dirty="0">
              <a:solidFill>
                <a:schemeClr val="bg1"/>
              </a:solidFill>
              <a:latin typeface="Century Gothic" panose="020B0502020202020204" charset="0"/>
              <a:ea typeface="Meiryo UI" panose="020B0604030504040204" charset="-128"/>
              <a:sym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51530" y="4015105"/>
            <a:ext cx="5488940" cy="5016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登录学习通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524000" y="1245235"/>
            <a:ext cx="820166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</a:t>
            </a:r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在手机应用商店搜索下载学习通。</a:t>
            </a:r>
            <a:endParaRPr lang="zh-CN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0"/>
            <a:endParaRPr lang="zh-CN" altLang="en-US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5273" y="75988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1、下载学习通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75" y="2385695"/>
            <a:ext cx="5048250" cy="2085975"/>
          </a:xfrm>
          <a:prstGeom prst="rect">
            <a:avLst/>
          </a:prstGeom>
          <a:ln w="38100">
            <a:noFill/>
          </a:ln>
        </p:spPr>
      </p:pic>
      <p:pic>
        <p:nvPicPr>
          <p:cNvPr id="4" name="图片 3" descr="微信图片_201903281529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2060" y="3701415"/>
            <a:ext cx="881380" cy="450215"/>
          </a:xfrm>
          <a:prstGeom prst="rect">
            <a:avLst/>
          </a:prstGeom>
          <a:ln w="38100">
            <a:noFill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14587" y="7620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2、登录学习通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18770" y="851535"/>
            <a:ext cx="249555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首次登录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5815" y="1353185"/>
            <a:ext cx="2745105" cy="4881245"/>
          </a:xfrm>
          <a:prstGeom prst="rect">
            <a:avLst/>
          </a:prstGeom>
        </p:spPr>
      </p:pic>
      <p:pic>
        <p:nvPicPr>
          <p:cNvPr id="5" name="图片 4" descr="微信图片_2019082710515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5725" y="1353185"/>
            <a:ext cx="2745105" cy="4881245"/>
          </a:xfrm>
          <a:prstGeom prst="rect">
            <a:avLst/>
          </a:prstGeom>
        </p:spPr>
      </p:pic>
      <p:pic>
        <p:nvPicPr>
          <p:cNvPr id="6" name="图片 5" descr="微信图片_2019082710525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8070" y="1353185"/>
            <a:ext cx="2766060" cy="49187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88035" y="2581910"/>
            <a:ext cx="613410" cy="230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3500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18900000" scaled="0"/>
                </a:gradFill>
              </a14:hiddenFill>
            </a:ext>
          </a:extLst>
        </p:spPr>
        <p:txBody>
          <a:bodyPr wrap="square" rtlCol="0" anchor="t">
            <a:spAutoFit/>
          </a:bodyPr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  <a:sym typeface="微软雅黑 Light" panose="020B0502040204020203" pitchFamily="34" charset="-122"/>
              </a:rPr>
              <a:t>点击我的界面</a:t>
            </a:r>
            <a:endParaRPr lang="zh-CN" altLang="en-US" sz="2400" dirty="0">
              <a:solidFill>
                <a:schemeClr val="bg1"/>
              </a:solidFill>
              <a:latin typeface="+mn-ea"/>
              <a:sym typeface="微软雅黑 Light" panose="020B0502040204020203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549525" y="1460500"/>
            <a:ext cx="351790" cy="36068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564255" y="5826125"/>
            <a:ext cx="390525" cy="40830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264660" y="2581910"/>
            <a:ext cx="613410" cy="230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3500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18900000" scaled="0"/>
                </a:gradFill>
              </a14:hiddenFill>
            </a:ext>
          </a:extLst>
        </p:spPr>
        <p:txBody>
          <a:bodyPr wrap="square" rtlCol="0" anchor="t">
            <a:spAutoFit/>
          </a:bodyPr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  <a:sym typeface="微软雅黑 Light" panose="020B0502040204020203" pitchFamily="34" charset="-122"/>
              </a:rPr>
              <a:t>进入登录界面</a:t>
            </a:r>
            <a:endParaRPr lang="zh-CN" altLang="en-US" sz="2400" dirty="0">
              <a:solidFill>
                <a:schemeClr val="bg1"/>
              </a:solidFill>
              <a:latin typeface="+mn-ea"/>
              <a:sym typeface="微软雅黑 Light" panose="020B0502040204020203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4965700" y="3930015"/>
            <a:ext cx="671830" cy="22415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812405" y="2581910"/>
            <a:ext cx="613410" cy="193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3500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18900000" scaled="0"/>
                </a:gradFill>
              </a14:hiddenFill>
            </a:ext>
          </a:extLst>
        </p:spPr>
        <p:txBody>
          <a:bodyPr wrap="square" rtlCol="0" anchor="t">
            <a:spAutoFit/>
          </a:bodyPr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  <a:sym typeface="微软雅黑 Light" panose="020B0502040204020203" pitchFamily="34" charset="-122"/>
              </a:rPr>
              <a:t>新用户注册</a:t>
            </a:r>
            <a:endParaRPr lang="zh-CN" altLang="en-US" sz="2400" dirty="0">
              <a:solidFill>
                <a:schemeClr val="bg1"/>
              </a:solidFill>
              <a:latin typeface="+mn-ea"/>
              <a:sym typeface="微软雅黑 Light" panose="020B0502040204020203" pitchFamily="34" charset="-122"/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 flipV="1">
            <a:off x="9553575" y="2741930"/>
            <a:ext cx="311785" cy="136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V="1">
            <a:off x="9553575" y="3171825"/>
            <a:ext cx="311785" cy="136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flipV="1">
            <a:off x="9553575" y="3564255"/>
            <a:ext cx="311785" cy="136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9865360" y="2656205"/>
            <a:ext cx="1305560" cy="116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3500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18900000" scaled="0"/>
                </a:gradFill>
              </a14:hiddenFill>
            </a:ext>
          </a:extLst>
        </p:spPr>
        <p:txBody>
          <a:bodyPr wrap="square" rtlCol="0" anchor="t">
            <a:spAutoFit/>
          </a:bodyPr>
          <a:p>
            <a:pPr algn="l"/>
            <a:r>
              <a:rPr lang="en-US" altLang="zh-CN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1.</a:t>
            </a:r>
            <a:r>
              <a:rPr lang="zh-CN" altLang="en-US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输入手机号</a:t>
            </a:r>
            <a:endParaRPr lang="zh-CN" altLang="en-US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  <a:p>
            <a:pPr algn="ctr"/>
            <a:endParaRPr lang="zh-CN" altLang="en-US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  <a:p>
            <a:pPr algn="l"/>
            <a:r>
              <a:rPr lang="en-US" altLang="zh-CN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2.</a:t>
            </a:r>
            <a:r>
              <a:rPr lang="zh-CN" altLang="en-US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获取验证码</a:t>
            </a:r>
            <a:endParaRPr lang="zh-CN" altLang="en-US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  <a:p>
            <a:pPr algn="ctr"/>
            <a:endParaRPr lang="en-US" altLang="zh-CN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  <a:p>
            <a:pPr algn="l"/>
            <a:r>
              <a:rPr lang="en-US" altLang="zh-CN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3.</a:t>
            </a:r>
            <a:r>
              <a:rPr lang="zh-CN" altLang="en-US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设置密码</a:t>
            </a:r>
            <a:endParaRPr lang="zh-CN" altLang="en-US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14587" y="7620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2、登录学习通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18770" y="851535"/>
            <a:ext cx="249555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完善个人信息</a:t>
            </a:r>
            <a:endParaRPr lang="zh-CN" altLang="en-US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97610" y="2611120"/>
            <a:ext cx="613410" cy="230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3500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18900000" scaled="0"/>
                </a:gradFill>
              </a14:hiddenFill>
            </a:ext>
          </a:extLst>
        </p:spPr>
        <p:txBody>
          <a:bodyPr wrap="square" rtlCol="0" anchor="t">
            <a:spAutoFit/>
          </a:bodyPr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  <a:sym typeface="微软雅黑 Light" panose="020B0502040204020203" pitchFamily="34" charset="-122"/>
              </a:rPr>
              <a:t>输入学校全称</a:t>
            </a:r>
            <a:endParaRPr lang="zh-CN" altLang="en-US" sz="2400" dirty="0">
              <a:solidFill>
                <a:schemeClr val="bg1"/>
              </a:solidFill>
              <a:latin typeface="+mn-ea"/>
              <a:sym typeface="微软雅黑 Light" panose="020B0502040204020203" pitchFamily="34" charset="-122"/>
            </a:endParaRPr>
          </a:p>
        </p:txBody>
      </p:sp>
      <p:pic>
        <p:nvPicPr>
          <p:cNvPr id="7" name="图片 6" descr="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4735" y="1362075"/>
            <a:ext cx="2707005" cy="4813935"/>
          </a:xfrm>
          <a:prstGeom prst="rect">
            <a:avLst/>
          </a:prstGeom>
        </p:spPr>
      </p:pic>
      <p:pic>
        <p:nvPicPr>
          <p:cNvPr id="11" name="图片 10" descr="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0230" y="1353185"/>
            <a:ext cx="2710815" cy="482282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648325" y="2611120"/>
            <a:ext cx="613410" cy="230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3500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18900000" scaled="0"/>
                </a:gradFill>
              </a14:hiddenFill>
            </a:ext>
          </a:extLst>
        </p:spPr>
        <p:txBody>
          <a:bodyPr wrap="square" rtlCol="0" anchor="t">
            <a:spAutoFit/>
          </a:bodyPr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  <a:sym typeface="微软雅黑 Light" panose="020B0502040204020203" pitchFamily="34" charset="-122"/>
              </a:rPr>
              <a:t>进行信息验证</a:t>
            </a:r>
            <a:endParaRPr lang="zh-CN" altLang="en-US" sz="2400" dirty="0">
              <a:solidFill>
                <a:schemeClr val="bg1"/>
              </a:solidFill>
              <a:latin typeface="+mn-ea"/>
              <a:sym typeface="微软雅黑 Light" panose="020B0502040204020203" pitchFamily="34" charset="-122"/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8014970" y="2722880"/>
            <a:ext cx="311785" cy="136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V="1">
            <a:off x="8014970" y="3102610"/>
            <a:ext cx="311785" cy="136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V="1">
            <a:off x="8014970" y="3550920"/>
            <a:ext cx="311785" cy="136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8385175" y="2656205"/>
            <a:ext cx="1305560" cy="116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3500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18900000" scaled="0"/>
                </a:gradFill>
              </a14:hiddenFill>
            </a:ext>
          </a:extLst>
        </p:spPr>
        <p:txBody>
          <a:bodyPr wrap="square" rtlCol="0" anchor="t">
            <a:spAutoFit/>
          </a:bodyPr>
          <a:p>
            <a:pPr algn="l"/>
            <a:r>
              <a:rPr lang="zh-CN" altLang="en-US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学校全称</a:t>
            </a:r>
            <a:endParaRPr lang="zh-CN" altLang="en-US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  <a:p>
            <a:pPr algn="ctr"/>
            <a:endParaRPr lang="zh-CN" altLang="en-US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  <a:p>
            <a:pPr algn="l"/>
            <a:r>
              <a:rPr lang="zh-CN" altLang="en-US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学号</a:t>
            </a:r>
            <a:endParaRPr lang="zh-CN" altLang="en-US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  <a:p>
            <a:pPr algn="ctr"/>
            <a:endParaRPr lang="en-US" altLang="zh-CN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  <a:p>
            <a:pPr algn="l"/>
            <a:r>
              <a:rPr lang="zh-CN" altLang="en-US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姓名</a:t>
            </a:r>
            <a:endParaRPr lang="zh-CN" altLang="en-US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3310" y="788035"/>
            <a:ext cx="3185795" cy="594741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3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4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826347" y="2844800"/>
            <a:ext cx="3965787" cy="911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注意核对个人信息</a:t>
            </a:r>
            <a:endParaRPr lang="zh-CN" altLang="en-US" sz="266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zh-CN" sz="2665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9065" y="3476625"/>
            <a:ext cx="533908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登陆成功之后，点击最下面的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“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我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”,</a:t>
            </a:r>
            <a:r>
              <a:rPr lang="zh-CN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再点击头像进入账号管理模块</a:t>
            </a:r>
            <a:endParaRPr lang="zh-CN" altLang="zh-CN" sz="24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r>
              <a:rPr lang="zh-CN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注意核对个人信息。</a:t>
            </a:r>
            <a:endParaRPr lang="zh-CN" altLang="zh-CN" sz="24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4587" y="7620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2、登录学习通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4320" y="788035"/>
            <a:ext cx="3195955" cy="594677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3" name="椭圆 2"/>
          <p:cNvSpPr/>
          <p:nvPr/>
        </p:nvSpPr>
        <p:spPr>
          <a:xfrm>
            <a:off x="7855527" y="6165273"/>
            <a:ext cx="694748" cy="5695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354320" y="788035"/>
            <a:ext cx="963353" cy="7897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5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920933" y="1649095"/>
            <a:ext cx="235013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4400" dirty="0">
                <a:solidFill>
                  <a:schemeClr val="bg1"/>
                </a:solidFill>
                <a:latin typeface="Century Gothic" panose="020B0502020202020204" charset="0"/>
                <a:ea typeface="Meiryo UI" panose="020B0604030504040204" charset="-128"/>
                <a:sym typeface="微软雅黑 Light" panose="020B0502040204020203" pitchFamily="34" charset="-122"/>
              </a:rPr>
              <a:t>02</a:t>
            </a:r>
            <a:endParaRPr lang="en-US" altLang="zh-CN" sz="14400" dirty="0">
              <a:solidFill>
                <a:schemeClr val="bg1"/>
              </a:solidFill>
              <a:latin typeface="Century Gothic" panose="020B0502020202020204" charset="0"/>
              <a:ea typeface="Meiryo UI" panose="020B0604030504040204" charset="-128"/>
              <a:sym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51530" y="4015105"/>
            <a:ext cx="5488940" cy="5016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选课与退课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14587" y="7620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选课操作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55270" y="896620"/>
            <a:ext cx="8025765" cy="13208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altLang="zh-CN" sz="266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sz="266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登录后，有两种入口均可进入课程列表。</a:t>
            </a:r>
            <a:endParaRPr lang="zh-CN" sz="266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/>
            <a:r>
              <a:rPr lang="en-US" altLang="zh-CN" sz="266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</a:t>
            </a:r>
            <a:r>
              <a:rPr lang="zh-CN" altLang="en-US" sz="266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进入课程后，点击右上角的+号，选择自选课程</a:t>
            </a:r>
            <a:endParaRPr lang="zh-CN" altLang="en-US" sz="266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/>
            <a:endParaRPr lang="zh-CN" altLang="en-US" sz="266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5860" y="2218690"/>
            <a:ext cx="7505065" cy="428561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14587" y="7620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选课操作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55270" y="896620"/>
            <a:ext cx="8025765" cy="5003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266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点击课程右上角的报名按钮即可选课</a:t>
            </a:r>
            <a:endParaRPr lang="zh-CN" altLang="en-US" sz="266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3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390" y="1610360"/>
            <a:ext cx="6274435" cy="47345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430770" y="3716655"/>
            <a:ext cx="52451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注意选课时间与限选要求</a:t>
            </a:r>
            <a:endParaRPr lang="zh-CN" altLang="en-US" sz="28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14587" y="7620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退课操作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4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6415" y="1163955"/>
            <a:ext cx="3747135" cy="47917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898005" y="2569210"/>
            <a:ext cx="3253105" cy="909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266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选中课程左滑，删除，即可退课</a:t>
            </a:r>
            <a:endParaRPr lang="zh-CN" altLang="en-US" sz="266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920933" y="1649095"/>
            <a:ext cx="235013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4400" dirty="0">
                <a:solidFill>
                  <a:schemeClr val="bg1"/>
                </a:solidFill>
                <a:latin typeface="Century Gothic" panose="020B0502020202020204" charset="0"/>
                <a:ea typeface="Meiryo UI" panose="020B0604030504040204" charset="-128"/>
                <a:sym typeface="微软雅黑 Light" panose="020B0502040204020203" pitchFamily="34" charset="-122"/>
              </a:rPr>
              <a:t>03</a:t>
            </a:r>
            <a:endParaRPr lang="en-US" altLang="zh-CN" sz="14400" dirty="0">
              <a:solidFill>
                <a:schemeClr val="bg1"/>
              </a:solidFill>
              <a:latin typeface="Century Gothic" panose="020B0502020202020204" charset="0"/>
              <a:ea typeface="Meiryo UI" panose="020B0604030504040204" charset="-128"/>
              <a:sym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51530" y="4015105"/>
            <a:ext cx="5488940" cy="5016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学习课程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920933" y="1649095"/>
            <a:ext cx="235013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4400" dirty="0">
                <a:solidFill>
                  <a:schemeClr val="bg1"/>
                </a:solidFill>
                <a:latin typeface="Century Gothic" panose="020B0502020202020204" charset="0"/>
                <a:ea typeface="Meiryo UI" panose="020B0604030504040204" charset="-128"/>
                <a:sym typeface="微软雅黑 Light" panose="020B0502040204020203" pitchFamily="34" charset="-122"/>
              </a:rPr>
              <a:t>01</a:t>
            </a:r>
            <a:endParaRPr lang="en-US" altLang="zh-CN" sz="14400" dirty="0">
              <a:solidFill>
                <a:schemeClr val="bg1"/>
              </a:solidFill>
              <a:latin typeface="Century Gothic" panose="020B0502020202020204" charset="0"/>
              <a:ea typeface="Meiryo UI" panose="020B0604030504040204" charset="-128"/>
              <a:sym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51530" y="4015105"/>
            <a:ext cx="5488940" cy="5016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en-US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登录平台</a:t>
            </a:r>
            <a:endParaRPr lang="zh-CN" altLang="en-US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140037" y="269113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课程界面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39825" y="3332480"/>
            <a:ext cx="559625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点击课程封面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即可进入课程学习界面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可以看到课程内页有三个版块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endParaRPr lang="zh-CN" altLang="en-US" sz="2400" b="1">
              <a:solidFill>
                <a:schemeClr val="bg1"/>
              </a:solidFill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35868" y="42053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480" y="820420"/>
            <a:ext cx="2997200" cy="587121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6145" y="821055"/>
            <a:ext cx="2890520" cy="58699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140037" y="269113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更多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27760" y="3340735"/>
            <a:ext cx="559625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查看课程时间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考试安排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考核标准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当前得分</a:t>
            </a:r>
            <a:endParaRPr lang="zh-CN" altLang="en-US" sz="2400">
              <a:solidFill>
                <a:schemeClr val="bg1"/>
              </a:solidFill>
              <a:sym typeface="+mn-ea"/>
            </a:endParaRPr>
          </a:p>
          <a:p>
            <a:endParaRPr lang="en-US" altLang="zh-CN" sz="2400">
              <a:solidFill>
                <a:schemeClr val="bg1"/>
              </a:solidFill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35868" y="42053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7475" y="271145"/>
            <a:ext cx="2788920" cy="413131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7475" y="4632960"/>
            <a:ext cx="2788285" cy="216535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4950" y="812165"/>
            <a:ext cx="2890520" cy="58699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12" name="矩形 11"/>
          <p:cNvSpPr/>
          <p:nvPr/>
        </p:nvSpPr>
        <p:spPr>
          <a:xfrm>
            <a:off x="6088380" y="1823720"/>
            <a:ext cx="647700" cy="2476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665970" y="4632960"/>
            <a:ext cx="789305" cy="26733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714587" y="2719705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章节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40435" y="3342005"/>
            <a:ext cx="3234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必须完成的任务点</a:t>
            </a:r>
            <a:endParaRPr lang="zh-CN" altLang="en-US" sz="2400">
              <a:solidFill>
                <a:schemeClr val="bg1"/>
              </a:solidFill>
              <a:sym typeface="+mn-ea"/>
            </a:endParaRPr>
          </a:p>
          <a:p>
            <a:endParaRPr lang="zh-CN" altLang="en-US" sz="2400">
              <a:solidFill>
                <a:schemeClr val="bg1"/>
              </a:solidFill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5145" y="803275"/>
            <a:ext cx="2956560" cy="58699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12" name="矩形 11"/>
          <p:cNvSpPr/>
          <p:nvPr/>
        </p:nvSpPr>
        <p:spPr>
          <a:xfrm>
            <a:off x="5536565" y="1804670"/>
            <a:ext cx="647700" cy="2476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9068" y="803275"/>
            <a:ext cx="2904490" cy="58699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71830" y="3433445"/>
            <a:ext cx="304800" cy="304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5256742" y="814705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视频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254375" y="1408430"/>
            <a:ext cx="5596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如果视频无法打开，可转化成公网连接</a:t>
            </a:r>
            <a:endParaRPr lang="zh-CN" altLang="en-US" sz="2400">
              <a:solidFill>
                <a:schemeClr val="bg1"/>
              </a:solidFill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97793" y="47768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475" y="2446020"/>
            <a:ext cx="6115685" cy="310959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12" name="矩形 11"/>
          <p:cNvSpPr/>
          <p:nvPr/>
        </p:nvSpPr>
        <p:spPr>
          <a:xfrm>
            <a:off x="8877935" y="5237480"/>
            <a:ext cx="647700" cy="2476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88525" y="2310130"/>
            <a:ext cx="2117725" cy="338137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300" y="1417955"/>
            <a:ext cx="2503170" cy="516509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140037" y="269113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测验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39825" y="3332480"/>
            <a:ext cx="5596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</a:rPr>
              <a:t>开始答题</a:t>
            </a:r>
            <a:r>
              <a:rPr lang="en-US" altLang="zh-CN" sz="2400" b="1">
                <a:solidFill>
                  <a:schemeClr val="bg1"/>
                </a:solidFill>
              </a:rPr>
              <a:t>--</a:t>
            </a:r>
            <a:r>
              <a:rPr lang="zh-CN" altLang="en-US" sz="2400" b="1">
                <a:solidFill>
                  <a:schemeClr val="bg1"/>
                </a:solidFill>
              </a:rPr>
              <a:t>提交作业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7445" y="762000"/>
            <a:ext cx="2954655" cy="57683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2650" y="761365"/>
            <a:ext cx="2865120" cy="576897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0" y="958215"/>
            <a:ext cx="2785745" cy="569531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3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4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444500" y="3703955"/>
            <a:ext cx="5596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l">
              <a:buClrTx/>
              <a:buSzTx/>
              <a:buFontTx/>
            </a:pPr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查看结果--具体情况</a:t>
            </a:r>
            <a:endParaRPr lang="zh-CN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69610" y="3205480"/>
            <a:ext cx="2105025" cy="2476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3477" y="3094355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测验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1700" y="958215"/>
            <a:ext cx="2750185" cy="569595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530562" y="301498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章节任务点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29055" y="3669665"/>
            <a:ext cx="5596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l">
              <a:buClrTx/>
              <a:buSzTx/>
              <a:buFontTx/>
            </a:pPr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任务点已完成</a:t>
            </a:r>
            <a:endParaRPr lang="zh-CN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329055" y="3776345"/>
            <a:ext cx="257175" cy="24765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8650" y="838835"/>
            <a:ext cx="2921000" cy="577215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711537" y="269113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任务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425575" y="3332480"/>
            <a:ext cx="5596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l">
              <a:buClrTx/>
              <a:buSzTx/>
              <a:buFontTx/>
            </a:pPr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签到、作业、考试等内容</a:t>
            </a:r>
            <a:endParaRPr lang="zh-CN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9680" y="1029970"/>
            <a:ext cx="2647315" cy="56032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9180" y="1029970"/>
            <a:ext cx="2647315" cy="56032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3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4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463762" y="2719705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考试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96850" y="3332480"/>
            <a:ext cx="60439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l"/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需符合考试时间及考试条件方能才加考试</a:t>
            </a:r>
            <a:endParaRPr lang="zh-CN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02045" y="2471420"/>
            <a:ext cx="2427605" cy="37973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7030" y="1030605"/>
            <a:ext cx="2502535" cy="56032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6" name="矩形 5"/>
          <p:cNvSpPr/>
          <p:nvPr/>
        </p:nvSpPr>
        <p:spPr>
          <a:xfrm>
            <a:off x="9294495" y="4274820"/>
            <a:ext cx="2427605" cy="37973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4988137" y="74803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在线客服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7825" y="1249680"/>
            <a:ext cx="115684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l"/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如果同学们在学习过程中遇到视频加载失败、任务点无法解锁等问题，可以在“我的”“设置”“建议与反馈”，联系在线客服进行解决。</a:t>
            </a:r>
            <a:endParaRPr lang="zh-CN" altLang="en-US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、问题答疑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6620" y="2193925"/>
            <a:ext cx="2157730" cy="444055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8740" y="2193925"/>
            <a:ext cx="2141855" cy="443992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8455" y="2193925"/>
            <a:ext cx="2126615" cy="444119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892175" y="984250"/>
            <a:ext cx="113220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打开浏览器，输入学校对应的网址，随后进入学校首页，点击登录</a:t>
            </a:r>
            <a:endParaRPr 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5273" y="75988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登录平台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3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3790" y="1506220"/>
            <a:ext cx="7885430" cy="5220970"/>
          </a:xfrm>
          <a:prstGeom prst="rect">
            <a:avLst/>
          </a:prstGeom>
          <a:noFill/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14587" y="7620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登录平台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505075" y="1463675"/>
            <a:ext cx="8046085" cy="1260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sym typeface="+mn-ea"/>
              </a:rPr>
              <a:t>输入账号（学号）和密码（初始密码：</a:t>
            </a:r>
            <a:r>
              <a:rPr lang="en-US" altLang="zh-CN" sz="2800" b="1" dirty="0">
                <a:solidFill>
                  <a:schemeClr val="bg1"/>
                </a:solidFill>
                <a:sym typeface="+mn-ea"/>
              </a:rPr>
              <a:t>123456</a:t>
            </a:r>
            <a:r>
              <a:rPr lang="zh-CN" altLang="en-US" sz="2800" b="1" dirty="0">
                <a:solidFill>
                  <a:schemeClr val="bg1"/>
                </a:solidFill>
                <a:sym typeface="+mn-ea"/>
              </a:rPr>
              <a:t>）</a:t>
            </a:r>
            <a:endParaRPr lang="en-US" altLang="zh-CN" sz="2800" b="1" dirty="0">
              <a:solidFill>
                <a:schemeClr val="bg1"/>
              </a:solidFill>
            </a:endParaRPr>
          </a:p>
          <a:p>
            <a:endParaRPr lang="en-US" altLang="zh-CN" sz="2400" b="1" dirty="0">
              <a:solidFill>
                <a:srgbClr val="FFC000"/>
              </a:solidFill>
            </a:endParaRPr>
          </a:p>
          <a:p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34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5555" y="2310765"/>
            <a:ext cx="7536180" cy="4147185"/>
          </a:xfrm>
          <a:prstGeom prst="rect">
            <a:avLst/>
          </a:prstGeom>
          <a:noFill/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2421255" y="883920"/>
            <a:ext cx="76009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注意：修改密码，添加邮箱、手机等信息</a:t>
            </a:r>
            <a:endParaRPr lang="zh-CN" altLang="en-US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8" name="图片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6035" y="1617980"/>
            <a:ext cx="6361430" cy="5182235"/>
          </a:xfrm>
          <a:prstGeom prst="rect">
            <a:avLst/>
          </a:prstGeom>
          <a:noFill/>
          <a:ln w="38100">
            <a:solidFill>
              <a:srgbClr val="FEC101"/>
            </a:solidFill>
          </a:ln>
        </p:spPr>
      </p:pic>
      <p:sp>
        <p:nvSpPr>
          <p:cNvPr id="22" name="文本框 21"/>
          <p:cNvSpPr txBox="1"/>
          <p:nvPr/>
        </p:nvSpPr>
        <p:spPr>
          <a:xfrm>
            <a:off x="705273" y="75988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登录平台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0270" y="1539875"/>
            <a:ext cx="5882005" cy="504952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3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4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0" y="840740"/>
            <a:ext cx="1168463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            </a:t>
            </a:r>
            <a:r>
              <a:rPr lang="zh-CN" altLang="zh-CN" sz="28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进入个人空间，点击账号管理，在基本资料处核对个人信息。</a:t>
            </a:r>
            <a:endParaRPr lang="zh-CN" altLang="zh-CN" sz="2800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  <a:p>
            <a:endParaRPr lang="zh-CN" altLang="zh-CN" sz="28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045" y="1540510"/>
            <a:ext cx="5408930" cy="499999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4" name="箭头: 右 8"/>
          <p:cNvSpPr/>
          <p:nvPr/>
        </p:nvSpPr>
        <p:spPr>
          <a:xfrm>
            <a:off x="1942465" y="2359660"/>
            <a:ext cx="4417060" cy="6858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22" name="文本框 21"/>
          <p:cNvSpPr txBox="1"/>
          <p:nvPr/>
        </p:nvSpPr>
        <p:spPr>
          <a:xfrm>
            <a:off x="705273" y="75988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登录平台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920933" y="1649095"/>
            <a:ext cx="235013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4400" dirty="0">
                <a:solidFill>
                  <a:schemeClr val="bg1"/>
                </a:solidFill>
                <a:latin typeface="Century Gothic" panose="020B0502020202020204" charset="0"/>
                <a:ea typeface="Meiryo UI" panose="020B0604030504040204" charset="-128"/>
                <a:sym typeface="微软雅黑 Light" panose="020B0502040204020203" pitchFamily="34" charset="-122"/>
              </a:rPr>
              <a:t>02</a:t>
            </a:r>
            <a:endParaRPr lang="en-US" altLang="zh-CN" sz="14400" dirty="0">
              <a:solidFill>
                <a:schemeClr val="bg1"/>
              </a:solidFill>
              <a:latin typeface="Century Gothic" panose="020B0502020202020204" charset="0"/>
              <a:ea typeface="Meiryo UI" panose="020B0604030504040204" charset="-128"/>
              <a:sym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51530" y="4015105"/>
            <a:ext cx="5488940" cy="5016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选课与退课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386080" y="971550"/>
            <a:ext cx="110286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点击右上角的添加课程，进入选课页面，点击“报名”按钮即可选课</a:t>
            </a:r>
            <a:endParaRPr lang="zh-CN" altLang="en-US" sz="28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5273" y="75988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选课操作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470" y="2816225"/>
            <a:ext cx="5385435" cy="2773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6040" y="2369185"/>
            <a:ext cx="5078095" cy="3220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10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1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4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7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8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9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0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1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4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7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8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9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0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1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4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7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8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9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0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1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4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7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8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9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0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1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4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7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8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9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60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61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62.xml><?xml version="1.0" encoding="utf-8"?>
<p:tagLst xmlns:p="http://schemas.openxmlformats.org/presentationml/2006/main">
  <p:tag name="KSO_WM_DOC_GUID" val="{9b48e1a4-c6f9-4e59-a8c6-7d590d0c2f76}"/>
</p:tagLst>
</file>

<file path=ppt/tags/tag7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8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9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heme/theme1.xml><?xml version="1.0" encoding="utf-8"?>
<a:theme xmlns:a="http://schemas.openxmlformats.org/drawingml/2006/main" name="包图主题2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3B37C"/>
      </a:accent1>
      <a:accent2>
        <a:srgbClr val="F38B7C"/>
      </a:accent2>
      <a:accent3>
        <a:srgbClr val="E57598"/>
      </a:accent3>
      <a:accent4>
        <a:srgbClr val="D570DB"/>
      </a:accent4>
      <a:accent5>
        <a:srgbClr val="9470DB"/>
      </a:accent5>
      <a:accent6>
        <a:srgbClr val="7088DB"/>
      </a:accent6>
      <a:hlink>
        <a:srgbClr val="F3B37C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gradFill>
          <a:gsLst>
            <a:gs pos="35000">
              <a:schemeClr val="tx1">
                <a:lumMod val="95000"/>
                <a:lumOff val="5000"/>
              </a:schemeClr>
            </a:gs>
            <a:gs pos="100000">
              <a:schemeClr val="accent6">
                <a:lumMod val="75000"/>
              </a:schemeClr>
            </a:gs>
          </a:gsLst>
          <a:lin ang="18900000" scaled="0"/>
        </a:gradFill>
      </a:spPr>
      <a:bodyPr wrap="square" rtlCol="0" anchor="t">
        <a:spAutoFit/>
      </a:bodyPr>
      <a:lstStyle>
        <a:defPPr algn="ctr">
          <a:defRPr lang="en-US" altLang="zh-CN" sz="14400" dirty="0">
            <a:solidFill>
              <a:schemeClr val="bg1"/>
            </a:solidFill>
            <a:latin typeface="Century Gothic" panose="020B0502020202020204" charset="0"/>
            <a:ea typeface="Meiryo UI" panose="020B0604030504040204" charset="-128"/>
            <a:sym typeface="微软雅黑 Light" panose="020B0502040204020203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0</TotalTime>
  <Words>1263</Words>
  <Application>WPS 演示</Application>
  <PresentationFormat>宽屏</PresentationFormat>
  <Paragraphs>264</Paragraphs>
  <Slides>39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4" baseType="lpstr">
      <vt:lpstr>Arial</vt:lpstr>
      <vt:lpstr>宋体</vt:lpstr>
      <vt:lpstr>Wingdings</vt:lpstr>
      <vt:lpstr>Century Gothic</vt:lpstr>
      <vt:lpstr>Meiryo UI</vt:lpstr>
      <vt:lpstr>微软雅黑 Light</vt:lpstr>
      <vt:lpstr>微软雅黑</vt:lpstr>
      <vt:lpstr>黑体</vt:lpstr>
      <vt:lpstr>NumberOnly</vt:lpstr>
      <vt:lpstr>Arial</vt:lpstr>
      <vt:lpstr>Times New Roman</vt:lpstr>
      <vt:lpstr>华文琥珀</vt:lpstr>
      <vt:lpstr>Arial Unicode MS</vt:lpstr>
      <vt:lpstr>等线</vt:lpstr>
      <vt:lpstr>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免免</dc:creator>
  <cp:lastModifiedBy>Dablv</cp:lastModifiedBy>
  <cp:revision>277</cp:revision>
  <dcterms:created xsi:type="dcterms:W3CDTF">2017-07-22T16:04:00Z</dcterms:created>
  <dcterms:modified xsi:type="dcterms:W3CDTF">2019-08-28T07:08:53Z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  <property fmtid="{D5CDD505-2E9C-101B-9397-08002B2CF9AE}" pid="3" name="KSORubyTemplateID">
    <vt:lpwstr>2</vt:lpwstr>
  </property>
</Properties>
</file>